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 id="2147483708" r:id="rId3"/>
    <p:sldMasterId id="2147483720" r:id="rId4"/>
    <p:sldMasterId id="2147483732" r:id="rId5"/>
  </p:sldMasterIdLst>
  <p:notesMasterIdLst>
    <p:notesMasterId r:id="rId23"/>
  </p:notesMasterIdLst>
  <p:handoutMasterIdLst>
    <p:handoutMasterId r:id="rId24"/>
  </p:handoutMasterIdLst>
  <p:sldIdLst>
    <p:sldId id="268" r:id="rId6"/>
    <p:sldId id="323" r:id="rId7"/>
    <p:sldId id="324" r:id="rId8"/>
    <p:sldId id="342" r:id="rId9"/>
    <p:sldId id="340" r:id="rId10"/>
    <p:sldId id="259" r:id="rId11"/>
    <p:sldId id="282" r:id="rId12"/>
    <p:sldId id="343" r:id="rId13"/>
    <p:sldId id="345" r:id="rId14"/>
    <p:sldId id="318" r:id="rId15"/>
    <p:sldId id="338" r:id="rId16"/>
    <p:sldId id="346" r:id="rId17"/>
    <p:sldId id="330" r:id="rId18"/>
    <p:sldId id="344" r:id="rId19"/>
    <p:sldId id="319" r:id="rId20"/>
    <p:sldId id="281" r:id="rId21"/>
    <p:sldId id="33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660E"/>
    <a:srgbClr val="007434"/>
    <a:srgbClr val="3CFE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06" autoAdjust="0"/>
    <p:restoredTop sz="89876" autoAdjust="0"/>
  </p:normalViewPr>
  <p:slideViewPr>
    <p:cSldViewPr>
      <p:cViewPr varScale="1">
        <p:scale>
          <a:sx n="66" d="100"/>
          <a:sy n="66" d="100"/>
        </p:scale>
        <p:origin x="-1494" y="-102"/>
      </p:cViewPr>
      <p:guideLst>
        <p:guide orient="horz" pos="2160"/>
        <p:guide pos="2880"/>
      </p:guideLst>
    </p:cSldViewPr>
  </p:slideViewPr>
  <p:outlineViewPr>
    <p:cViewPr>
      <p:scale>
        <a:sx n="33" d="100"/>
        <a:sy n="33" d="100"/>
      </p:scale>
      <p:origin x="0" y="468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image" Target="../media/image3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image" Target="../media/image47.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 Id="rId4" Type="http://schemas.openxmlformats.org/officeDocument/2006/relationships/image" Target="../media/image5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FC5484E-80EF-44A0-B3D7-A1A7AF8EC2DE}" type="datetimeFigureOut">
              <a:rPr lang="en-AU" smtClean="0"/>
              <a:t>8/07/2012</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5021861-D4B7-443F-BFAA-D868B9B9A4BB}" type="slidenum">
              <a:rPr lang="en-AU" smtClean="0"/>
              <a:t>‹#›</a:t>
            </a:fld>
            <a:endParaRPr lang="en-AU"/>
          </a:p>
        </p:txBody>
      </p:sp>
    </p:spTree>
    <p:extLst>
      <p:ext uri="{BB962C8B-B14F-4D97-AF65-F5344CB8AC3E}">
        <p14:creationId xmlns:p14="http://schemas.microsoft.com/office/powerpoint/2010/main" val="24506731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2E957A-1B3F-4EA5-81EB-E4FCA908C8DB}" type="datetimeFigureOut">
              <a:rPr lang="en-AU" smtClean="0"/>
              <a:t>8/07/2012</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CACD14-0CA2-4CA4-8287-E14B9B3B2E23}" type="slidenum">
              <a:rPr lang="en-AU" smtClean="0"/>
              <a:t>‹#›</a:t>
            </a:fld>
            <a:endParaRPr lang="en-AU"/>
          </a:p>
        </p:txBody>
      </p:sp>
    </p:spTree>
    <p:extLst>
      <p:ext uri="{BB962C8B-B14F-4D97-AF65-F5344CB8AC3E}">
        <p14:creationId xmlns:p14="http://schemas.microsoft.com/office/powerpoint/2010/main" val="2515745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b="1" dirty="0"/>
          </a:p>
        </p:txBody>
      </p:sp>
      <p:sp>
        <p:nvSpPr>
          <p:cNvPr id="4" name="Slide Number Placeholder 3"/>
          <p:cNvSpPr>
            <a:spLocks noGrp="1"/>
          </p:cNvSpPr>
          <p:nvPr>
            <p:ph type="sldNum" sz="quarter" idx="10"/>
          </p:nvPr>
        </p:nvSpPr>
        <p:spPr/>
        <p:txBody>
          <a:bodyPr/>
          <a:lstStyle/>
          <a:p>
            <a:fld id="{39149011-8634-4629-B59D-1B201A4263BD}" type="slidenum">
              <a:rPr lang="en-AU" smtClean="0">
                <a:solidFill>
                  <a:prstClr val="black"/>
                </a:solidFill>
              </a:rPr>
              <a:pPr/>
              <a:t>1</a:t>
            </a:fld>
            <a:endParaRPr lang="en-AU">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kern="1200" dirty="0" smtClean="0">
                <a:solidFill>
                  <a:schemeClr val="tx1"/>
                </a:solidFill>
                <a:effectLst/>
                <a:latin typeface="+mn-lt"/>
                <a:ea typeface="+mn-ea"/>
                <a:cs typeface="+mn-cs"/>
              </a:rPr>
              <a:t>Herbivorous fish reduce growth of algal communities that compete with corals for space. Therefore, herbivory is widely acknowledged as a key ecological process that structures benthic communities and is important for the resilience of coral reefs. Investigating the different ecological roles of key herbivorous fish species is necessary for our understanding of reef resilience and targeted management plans. </a:t>
            </a:r>
            <a:endParaRPr lang="en-AU" baseline="0" dirty="0" smtClean="0"/>
          </a:p>
        </p:txBody>
      </p:sp>
      <p:sp>
        <p:nvSpPr>
          <p:cNvPr id="4" name="Slide Number Placeholder 3"/>
          <p:cNvSpPr>
            <a:spLocks noGrp="1"/>
          </p:cNvSpPr>
          <p:nvPr>
            <p:ph type="sldNum" sz="quarter" idx="10"/>
          </p:nvPr>
        </p:nvSpPr>
        <p:spPr/>
        <p:txBody>
          <a:bodyPr/>
          <a:lstStyle/>
          <a:p>
            <a:fld id="{4C5D023D-A412-4E90-BDA5-C4846159E49E}" type="slidenum">
              <a:rPr lang="en-AU" smtClean="0">
                <a:solidFill>
                  <a:prstClr val="black"/>
                </a:solidFill>
              </a:rPr>
              <a:pPr/>
              <a:t>2</a:t>
            </a:fld>
            <a:endParaRPr lang="en-AU">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baseline="0" dirty="0" smtClean="0"/>
          </a:p>
        </p:txBody>
      </p:sp>
      <p:sp>
        <p:nvSpPr>
          <p:cNvPr id="4" name="Slide Number Placeholder 3"/>
          <p:cNvSpPr>
            <a:spLocks noGrp="1"/>
          </p:cNvSpPr>
          <p:nvPr>
            <p:ph type="sldNum" sz="quarter" idx="10"/>
          </p:nvPr>
        </p:nvSpPr>
        <p:spPr/>
        <p:txBody>
          <a:bodyPr/>
          <a:lstStyle/>
          <a:p>
            <a:fld id="{4C5D023D-A412-4E90-BDA5-C4846159E49E}" type="slidenum">
              <a:rPr lang="en-AU" smtClean="0">
                <a:solidFill>
                  <a:prstClr val="black"/>
                </a:solidFill>
              </a:rPr>
              <a:pPr/>
              <a:t>3</a:t>
            </a:fld>
            <a:endParaRPr lang="en-AU">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marR="45720" lvl="0" indent="-342900">
              <a:spcBef>
                <a:spcPct val="20000"/>
              </a:spcBef>
              <a:buClr>
                <a:schemeClr val="accent3"/>
              </a:buClr>
              <a:buSzPct val="95000"/>
              <a:buFontTx/>
              <a:buChar char="-"/>
              <a:defRPr/>
            </a:pPr>
            <a:r>
              <a:rPr lang="en-AU" sz="1200" dirty="0" err="1" smtClean="0">
                <a:cs typeface="Arial" pitchFamily="34" charset="0"/>
                <a:sym typeface="Wingdings" pitchFamily="2" charset="2"/>
              </a:rPr>
              <a:t>Striatus</a:t>
            </a:r>
            <a:r>
              <a:rPr lang="en-AU" sz="1200" dirty="0" smtClean="0">
                <a:cs typeface="Arial" pitchFamily="34" charset="0"/>
                <a:sym typeface="Wingdings" pitchFamily="2" charset="2"/>
              </a:rPr>
              <a:t>: Most studied surgeonfish – important role as </a:t>
            </a:r>
            <a:r>
              <a:rPr lang="en-AU" sz="1200" dirty="0" err="1" smtClean="0">
                <a:cs typeface="Arial" pitchFamily="34" charset="0"/>
                <a:sym typeface="Wingdings" pitchFamily="2" charset="2"/>
              </a:rPr>
              <a:t>detritivore</a:t>
            </a:r>
            <a:r>
              <a:rPr lang="en-AU" sz="1200" dirty="0" smtClean="0">
                <a:cs typeface="Arial" pitchFamily="34" charset="0"/>
                <a:sym typeface="Wingdings" pitchFamily="2" charset="2"/>
              </a:rPr>
              <a:t> – sediment</a:t>
            </a:r>
            <a:r>
              <a:rPr lang="en-AU" sz="1200" baseline="0" dirty="0" smtClean="0">
                <a:cs typeface="Arial" pitchFamily="34" charset="0"/>
                <a:sym typeface="Wingdings" pitchFamily="2" charset="2"/>
              </a:rPr>
              <a:t> dynamics</a:t>
            </a:r>
          </a:p>
          <a:p>
            <a:r>
              <a:rPr lang="en-AU" sz="1200" b="0" i="0" u="none" strike="noStrike" kern="1200" baseline="0" dirty="0" smtClean="0">
                <a:solidFill>
                  <a:schemeClr val="tx1"/>
                </a:solidFill>
                <a:latin typeface="+mn-lt"/>
                <a:ea typeface="+mn-ea"/>
                <a:cs typeface="+mn-cs"/>
              </a:rPr>
              <a:t>By brushing the reef, </a:t>
            </a:r>
            <a:r>
              <a:rPr lang="en-AU" sz="1200" b="0" i="1" u="none" strike="noStrike" kern="1200" baseline="0" dirty="0" smtClean="0">
                <a:solidFill>
                  <a:schemeClr val="tx1"/>
                </a:solidFill>
                <a:latin typeface="+mn-lt"/>
                <a:ea typeface="+mn-ea"/>
                <a:cs typeface="+mn-cs"/>
              </a:rPr>
              <a:t>C. </a:t>
            </a:r>
            <a:r>
              <a:rPr lang="en-AU" sz="1200" b="0" i="1" u="none" strike="noStrike" kern="1200" baseline="0" dirty="0" err="1" smtClean="0">
                <a:solidFill>
                  <a:schemeClr val="tx1"/>
                </a:solidFill>
                <a:latin typeface="+mn-lt"/>
                <a:ea typeface="+mn-ea"/>
                <a:cs typeface="+mn-cs"/>
              </a:rPr>
              <a:t>striatus</a:t>
            </a:r>
            <a:endParaRPr lang="en-AU" sz="1200" b="0" i="1" u="none" strike="noStrike" kern="1200" baseline="0" dirty="0" smtClean="0">
              <a:solidFill>
                <a:schemeClr val="tx1"/>
              </a:solidFill>
              <a:latin typeface="+mn-lt"/>
              <a:ea typeface="+mn-ea"/>
              <a:cs typeface="+mn-cs"/>
            </a:endParaRPr>
          </a:p>
          <a:p>
            <a:r>
              <a:rPr lang="en-AU" sz="1200" b="0" i="0" u="none" strike="noStrike" kern="1200" baseline="0" dirty="0" smtClean="0">
                <a:solidFill>
                  <a:schemeClr val="tx1"/>
                </a:solidFill>
                <a:latin typeface="+mn-lt"/>
                <a:ea typeface="+mn-ea"/>
                <a:cs typeface="+mn-cs"/>
              </a:rPr>
              <a:t>reduces the sediment loading in the epilithic algal matrix (EAM) while </a:t>
            </a:r>
            <a:r>
              <a:rPr lang="en-AU" sz="1600" b="1" i="0" u="none" strike="noStrike" kern="1200" baseline="0" dirty="0" smtClean="0">
                <a:solidFill>
                  <a:srgbClr val="FF0000"/>
                </a:solidFill>
                <a:latin typeface="+mn-lt"/>
                <a:ea typeface="+mn-ea"/>
                <a:cs typeface="+mn-cs"/>
              </a:rPr>
              <a:t>causing little damage </a:t>
            </a:r>
            <a:r>
              <a:rPr lang="en-AU" sz="1200" b="0" i="0" u="none" strike="noStrike" kern="1200" baseline="0" dirty="0" smtClean="0">
                <a:solidFill>
                  <a:schemeClr val="tx1"/>
                </a:solidFill>
                <a:latin typeface="+mn-lt"/>
                <a:ea typeface="+mn-ea"/>
                <a:cs typeface="+mn-cs"/>
              </a:rPr>
              <a:t>to the</a:t>
            </a:r>
          </a:p>
          <a:p>
            <a:r>
              <a:rPr lang="en-AU" sz="1200" b="0" i="0" u="none" strike="noStrike" kern="1200" baseline="0" dirty="0" smtClean="0">
                <a:solidFill>
                  <a:schemeClr val="tx1"/>
                </a:solidFill>
                <a:latin typeface="+mn-lt"/>
                <a:ea typeface="+mn-ea"/>
                <a:cs typeface="+mn-cs"/>
              </a:rPr>
              <a:t>algal turf.</a:t>
            </a:r>
          </a:p>
          <a:p>
            <a:pPr marL="342900" marR="45720" lvl="0" indent="-342900">
              <a:spcBef>
                <a:spcPct val="20000"/>
              </a:spcBef>
              <a:buClr>
                <a:schemeClr val="accent3"/>
              </a:buClr>
              <a:buSzPct val="95000"/>
              <a:buFontTx/>
              <a:buChar char="-"/>
              <a:defRPr/>
            </a:pPr>
            <a:endParaRPr lang="en-AU" sz="1200" dirty="0" smtClean="0">
              <a:cs typeface="Arial" pitchFamily="34" charset="0"/>
              <a:sym typeface="Wingdings" pitchFamily="2" charset="2"/>
            </a:endParaRPr>
          </a:p>
          <a:p>
            <a:endParaRPr lang="en-AU" sz="1200" b="0" i="0" u="none" strike="noStrike" kern="1200" baseline="0" dirty="0" smtClean="0">
              <a:solidFill>
                <a:schemeClr val="tx1"/>
              </a:solidFill>
              <a:latin typeface="+mn-lt"/>
              <a:ea typeface="+mn-ea"/>
              <a:cs typeface="+mn-cs"/>
            </a:endParaRPr>
          </a:p>
          <a:p>
            <a:endParaRPr lang="en-AU" baseline="0" dirty="0" smtClean="0"/>
          </a:p>
        </p:txBody>
      </p:sp>
      <p:sp>
        <p:nvSpPr>
          <p:cNvPr id="4" name="Slide Number Placeholder 3"/>
          <p:cNvSpPr>
            <a:spLocks noGrp="1"/>
          </p:cNvSpPr>
          <p:nvPr>
            <p:ph type="sldNum" sz="quarter" idx="10"/>
          </p:nvPr>
        </p:nvSpPr>
        <p:spPr/>
        <p:txBody>
          <a:bodyPr/>
          <a:lstStyle/>
          <a:p>
            <a:fld id="{4C5D023D-A412-4E90-BDA5-C4846159E49E}" type="slidenum">
              <a:rPr lang="en-AU" smtClean="0">
                <a:solidFill>
                  <a:prstClr val="black"/>
                </a:solidFill>
              </a:rPr>
              <a:pPr/>
              <a:t>4</a:t>
            </a:fld>
            <a:endParaRPr lang="en-AU">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2200" dirty="0" smtClean="0"/>
              <a:t>Eight 2.5 x 2.5 cm squares scraped</a:t>
            </a:r>
            <a:r>
              <a:rPr lang="en-AU" sz="2200" baseline="0" dirty="0" smtClean="0"/>
              <a:t> - </a:t>
            </a:r>
            <a:r>
              <a:rPr lang="en-AU" sz="2200" dirty="0" smtClean="0"/>
              <a:t>Dried to constant weight at 60°C</a:t>
            </a:r>
            <a:r>
              <a:rPr lang="en-AU" sz="2200" baseline="0" dirty="0" smtClean="0"/>
              <a:t> - </a:t>
            </a:r>
            <a:r>
              <a:rPr lang="en-AU" sz="2200" dirty="0" smtClean="0"/>
              <a:t>Weighed to nearest 0.0001g</a:t>
            </a:r>
            <a:r>
              <a:rPr lang="en-AU" sz="2200" baseline="0" dirty="0" smtClean="0"/>
              <a:t> - </a:t>
            </a:r>
            <a:r>
              <a:rPr lang="en-AU" sz="2200" dirty="0" smtClean="0"/>
              <a:t>Organic fraction of algal samples (% ash free dry </a:t>
            </a:r>
            <a:r>
              <a:rPr lang="en-AU" sz="2200" dirty="0" err="1" smtClean="0"/>
              <a:t>wt</a:t>
            </a:r>
            <a:r>
              <a:rPr lang="en-AU" sz="2200" dirty="0" smtClean="0"/>
              <a:t>)</a:t>
            </a:r>
            <a:r>
              <a:rPr lang="en-AU" sz="2200" baseline="0" dirty="0" smtClean="0"/>
              <a:t> - </a:t>
            </a:r>
            <a:r>
              <a:rPr lang="en-AU" sz="2200" dirty="0" smtClean="0"/>
              <a:t>Reweigh samples after </a:t>
            </a:r>
            <a:r>
              <a:rPr lang="en-AU" sz="2200" dirty="0" err="1" smtClean="0"/>
              <a:t>ashing</a:t>
            </a:r>
            <a:r>
              <a:rPr lang="en-AU" sz="2200" dirty="0" smtClean="0"/>
              <a:t> at 500°C for 6 hours</a:t>
            </a:r>
            <a:endParaRPr lang="en-AU" sz="1600" dirty="0" smtClean="0"/>
          </a:p>
          <a:p>
            <a:r>
              <a:rPr lang="en-AU" sz="1200" kern="1200" dirty="0" smtClean="0">
                <a:solidFill>
                  <a:schemeClr val="tx1"/>
                </a:solidFill>
                <a:effectLst/>
                <a:latin typeface="+mn-lt"/>
                <a:ea typeface="+mn-ea"/>
                <a:cs typeface="+mn-cs"/>
              </a:rPr>
              <a:t>To determine the algal biomass (in g ash-free dry </a:t>
            </a:r>
            <a:r>
              <a:rPr lang="en-AU" sz="1200" kern="1200" dirty="0" err="1" smtClean="0">
                <a:solidFill>
                  <a:schemeClr val="tx1"/>
                </a:solidFill>
                <a:effectLst/>
                <a:latin typeface="+mn-lt"/>
                <a:ea typeface="+mn-ea"/>
                <a:cs typeface="+mn-cs"/>
              </a:rPr>
              <a:t>wt</a:t>
            </a:r>
            <a:r>
              <a:rPr lang="en-AU" sz="1200" kern="1200" dirty="0" smtClean="0">
                <a:solidFill>
                  <a:schemeClr val="tx1"/>
                </a:solidFill>
                <a:effectLst/>
                <a:latin typeface="+mn-lt"/>
                <a:ea typeface="+mn-ea"/>
                <a:cs typeface="+mn-cs"/>
              </a:rPr>
              <a:t> [AFDW] cm</a:t>
            </a:r>
            <a:r>
              <a:rPr lang="en-AU" sz="1200" kern="1200" baseline="30000" dirty="0" smtClean="0">
                <a:solidFill>
                  <a:schemeClr val="tx1"/>
                </a:solidFill>
                <a:effectLst/>
                <a:latin typeface="+mn-lt"/>
                <a:ea typeface="+mn-ea"/>
                <a:cs typeface="+mn-cs"/>
              </a:rPr>
              <a:t>-2</a:t>
            </a:r>
            <a:r>
              <a:rPr lang="en-AU" sz="1200" kern="1200" dirty="0" smtClean="0">
                <a:solidFill>
                  <a:schemeClr val="tx1"/>
                </a:solidFill>
                <a:effectLst/>
                <a:latin typeface="+mn-lt"/>
                <a:ea typeface="+mn-ea"/>
                <a:cs typeface="+mn-cs"/>
              </a:rPr>
              <a:t>) of each tile before and after each feeding trial, eight random 2.5 x 2.5 cm squares will be scraped, dried to constant weight at 60°C and weighed to the nearest 0.0001g. The organic fraction of algal samples (% AFDW) will be determined by reweighing samples after </a:t>
            </a:r>
            <a:r>
              <a:rPr lang="en-AU" sz="1200" kern="1200" dirty="0" err="1" smtClean="0">
                <a:solidFill>
                  <a:schemeClr val="tx1"/>
                </a:solidFill>
                <a:effectLst/>
                <a:latin typeface="+mn-lt"/>
                <a:ea typeface="+mn-ea"/>
                <a:cs typeface="+mn-cs"/>
              </a:rPr>
              <a:t>ashing</a:t>
            </a:r>
            <a:r>
              <a:rPr lang="en-AU" sz="1200" kern="1200" dirty="0" smtClean="0">
                <a:solidFill>
                  <a:schemeClr val="tx1"/>
                </a:solidFill>
                <a:effectLst/>
                <a:latin typeface="+mn-lt"/>
                <a:ea typeface="+mn-ea"/>
                <a:cs typeface="+mn-cs"/>
              </a:rPr>
              <a:t> at 500°C for at least 6 hours (Paine and </a:t>
            </a:r>
            <a:r>
              <a:rPr lang="en-AU" sz="1200" kern="1200" dirty="0" err="1" smtClean="0">
                <a:solidFill>
                  <a:schemeClr val="tx1"/>
                </a:solidFill>
                <a:effectLst/>
                <a:latin typeface="+mn-lt"/>
                <a:ea typeface="+mn-ea"/>
                <a:cs typeface="+mn-cs"/>
              </a:rPr>
              <a:t>Vadas</a:t>
            </a:r>
            <a:r>
              <a:rPr lang="en-AU" sz="1200" kern="1200" dirty="0" smtClean="0">
                <a:solidFill>
                  <a:schemeClr val="tx1"/>
                </a:solidFill>
                <a:effectLst/>
                <a:latin typeface="+mn-lt"/>
                <a:ea typeface="+mn-ea"/>
                <a:cs typeface="+mn-cs"/>
              </a:rPr>
              <a:t> 1969). </a:t>
            </a:r>
            <a:endParaRPr lang="en-AU" baseline="0" dirty="0" smtClean="0"/>
          </a:p>
        </p:txBody>
      </p:sp>
      <p:sp>
        <p:nvSpPr>
          <p:cNvPr id="4" name="Slide Number Placeholder 3"/>
          <p:cNvSpPr>
            <a:spLocks noGrp="1"/>
          </p:cNvSpPr>
          <p:nvPr>
            <p:ph type="sldNum" sz="quarter" idx="10"/>
          </p:nvPr>
        </p:nvSpPr>
        <p:spPr/>
        <p:txBody>
          <a:bodyPr/>
          <a:lstStyle/>
          <a:p>
            <a:fld id="{4C5D023D-A412-4E90-BDA5-C4846159E49E}" type="slidenum">
              <a:rPr lang="en-AU" smtClean="0">
                <a:solidFill>
                  <a:prstClr val="black"/>
                </a:solidFill>
              </a:rPr>
              <a:pPr/>
              <a:t>5</a:t>
            </a:fld>
            <a:endParaRPr lang="en-AU">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baseline="0" dirty="0" smtClean="0"/>
              <a:t>Fish kept in tanks and fed on coral rubble collected daily from reef flat………….not starved</a:t>
            </a:r>
          </a:p>
          <a:p>
            <a:r>
              <a:rPr lang="en-AU" sz="1200" kern="1200" dirty="0" smtClean="0">
                <a:solidFill>
                  <a:schemeClr val="tx1"/>
                </a:solidFill>
                <a:effectLst/>
                <a:latin typeface="+mn-lt"/>
                <a:ea typeface="+mn-ea"/>
                <a:cs typeface="+mn-cs"/>
              </a:rPr>
              <a:t>Fish used in the laboratory for feeding trials will be captured from spur-and-groove reef habitat using a barrier net (25 x 1.5 m) herding technique. Captured fish will be kept in tanks at the laboratory with a continuous supply of flow-through seawater pumped directly from the reef, and fed daily with algae growing on coral rubble collected from nearby reef.</a:t>
            </a:r>
            <a:endParaRPr lang="en-AU" baseline="0" dirty="0" smtClean="0"/>
          </a:p>
        </p:txBody>
      </p:sp>
      <p:sp>
        <p:nvSpPr>
          <p:cNvPr id="4" name="Slide Number Placeholder 3"/>
          <p:cNvSpPr>
            <a:spLocks noGrp="1"/>
          </p:cNvSpPr>
          <p:nvPr>
            <p:ph type="sldNum" sz="quarter" idx="10"/>
          </p:nvPr>
        </p:nvSpPr>
        <p:spPr/>
        <p:txBody>
          <a:bodyPr/>
          <a:lstStyle/>
          <a:p>
            <a:fld id="{4C5D023D-A412-4E90-BDA5-C4846159E49E}" type="slidenum">
              <a:rPr lang="en-AU" smtClean="0">
                <a:solidFill>
                  <a:prstClr val="black"/>
                </a:solidFill>
              </a:rPr>
              <a:pPr/>
              <a:t>6</a:t>
            </a:fld>
            <a:endParaRPr lang="en-AU">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indent="-342900">
              <a:buFontTx/>
              <a:buChar char="-"/>
            </a:pPr>
            <a:r>
              <a:rPr lang="en-AU" sz="2200" dirty="0" smtClean="0"/>
              <a:t>Pre-conditioned limestone tiles</a:t>
            </a:r>
            <a:r>
              <a:rPr lang="en-AU" sz="2200" baseline="0" dirty="0" smtClean="0"/>
              <a:t> </a:t>
            </a:r>
            <a:r>
              <a:rPr lang="en-AU" sz="2000" dirty="0" smtClean="0"/>
              <a:t>(13 x 13 x 1.5cm),</a:t>
            </a:r>
            <a:r>
              <a:rPr lang="en-AU" sz="2000" baseline="0" dirty="0" smtClean="0"/>
              <a:t> </a:t>
            </a:r>
            <a:r>
              <a:rPr lang="en-AU" sz="2200" dirty="0" smtClean="0"/>
              <a:t>Scrubbed gently = ~ 0 algal biomass,</a:t>
            </a:r>
            <a:r>
              <a:rPr lang="en-AU" sz="2200" baseline="0" dirty="0" smtClean="0"/>
              <a:t> </a:t>
            </a:r>
            <a:r>
              <a:rPr lang="en-AU" sz="2200" dirty="0" smtClean="0"/>
              <a:t>Deployed to shallow trough raceways,</a:t>
            </a:r>
            <a:r>
              <a:rPr lang="en-AU" sz="2200" baseline="0" dirty="0" smtClean="0"/>
              <a:t> </a:t>
            </a:r>
            <a:r>
              <a:rPr lang="en-AU" sz="2200" dirty="0" smtClean="0"/>
              <a:t>Unfiltered flow-through seawater</a:t>
            </a:r>
            <a:r>
              <a:rPr lang="en-AU" sz="2200" baseline="0" dirty="0" smtClean="0"/>
              <a:t>, </a:t>
            </a:r>
            <a:r>
              <a:rPr lang="en-AU" sz="2200" dirty="0" smtClean="0"/>
              <a:t>Moderate flow, partly shaded</a:t>
            </a:r>
            <a:r>
              <a:rPr lang="en-AU" sz="2200" baseline="0" dirty="0" smtClean="0"/>
              <a:t> </a:t>
            </a:r>
            <a:r>
              <a:rPr lang="en-AU" sz="2200" dirty="0" smtClean="0">
                <a:sym typeface="Wingdings" pitchFamily="2" charset="2"/>
              </a:rPr>
              <a:t>Epilithic turf algal growth within 5 days</a:t>
            </a:r>
            <a:endParaRPr lang="en-AU" sz="2200" dirty="0" smtClean="0"/>
          </a:p>
          <a:p>
            <a:r>
              <a:rPr lang="en-AU" sz="1200" kern="1200" dirty="0" smtClean="0">
                <a:solidFill>
                  <a:schemeClr val="tx1"/>
                </a:solidFill>
                <a:effectLst/>
                <a:latin typeface="+mn-lt"/>
                <a:ea typeface="+mn-ea"/>
                <a:cs typeface="+mn-cs"/>
              </a:rPr>
              <a:t>Pre-conditioned limestone tiles (13 x 13 x 1.5 cm) with a rough textured surface will be placed in shallow troughs with flow-through unfiltered seawater pumped from the reef to develop homogenous epilithic turf algal growth. To allow different stages of turf algal development to be achieved, tiles will be placed into troughs in phases, resulting in tiles with ~ 2-week-old growth and ~ 6-week-old growth</a:t>
            </a:r>
            <a:endParaRPr lang="en-AU" baseline="0" dirty="0" smtClean="0"/>
          </a:p>
        </p:txBody>
      </p:sp>
      <p:sp>
        <p:nvSpPr>
          <p:cNvPr id="4" name="Slide Number Placeholder 3"/>
          <p:cNvSpPr>
            <a:spLocks noGrp="1"/>
          </p:cNvSpPr>
          <p:nvPr>
            <p:ph type="sldNum" sz="quarter" idx="10"/>
          </p:nvPr>
        </p:nvSpPr>
        <p:spPr/>
        <p:txBody>
          <a:bodyPr/>
          <a:lstStyle/>
          <a:p>
            <a:fld id="{4C5D023D-A412-4E90-BDA5-C4846159E49E}" type="slidenum">
              <a:rPr lang="en-AU" smtClean="0">
                <a:solidFill>
                  <a:prstClr val="black"/>
                </a:solidFill>
              </a:rPr>
              <a:pPr/>
              <a:t>7</a:t>
            </a:fld>
            <a:endParaRPr lang="en-AU">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2200" dirty="0" smtClean="0"/>
              <a:t>Eight 2.5 x 2.5 cm squares scraped</a:t>
            </a:r>
            <a:r>
              <a:rPr lang="en-AU" sz="2200" baseline="0" dirty="0" smtClean="0"/>
              <a:t> - </a:t>
            </a:r>
            <a:r>
              <a:rPr lang="en-AU" sz="2200" dirty="0" smtClean="0"/>
              <a:t>Dried to constant weight at 60°C</a:t>
            </a:r>
            <a:r>
              <a:rPr lang="en-AU" sz="2200" baseline="0" dirty="0" smtClean="0"/>
              <a:t> - </a:t>
            </a:r>
            <a:r>
              <a:rPr lang="en-AU" sz="2200" dirty="0" smtClean="0"/>
              <a:t>Weighed to nearest 0.0001g</a:t>
            </a:r>
            <a:r>
              <a:rPr lang="en-AU" sz="2200" baseline="0" dirty="0" smtClean="0"/>
              <a:t> - </a:t>
            </a:r>
            <a:r>
              <a:rPr lang="en-AU" sz="2200" dirty="0" smtClean="0"/>
              <a:t>Organic fraction of algal samples (% ash free dry </a:t>
            </a:r>
            <a:r>
              <a:rPr lang="en-AU" sz="2200" dirty="0" err="1" smtClean="0"/>
              <a:t>wt</a:t>
            </a:r>
            <a:r>
              <a:rPr lang="en-AU" sz="2200" dirty="0" smtClean="0"/>
              <a:t>)</a:t>
            </a:r>
            <a:r>
              <a:rPr lang="en-AU" sz="2200" baseline="0" dirty="0" smtClean="0"/>
              <a:t> - </a:t>
            </a:r>
            <a:r>
              <a:rPr lang="en-AU" sz="2200" dirty="0" smtClean="0"/>
              <a:t>Reweigh samples after </a:t>
            </a:r>
            <a:r>
              <a:rPr lang="en-AU" sz="2200" dirty="0" err="1" smtClean="0"/>
              <a:t>ashing</a:t>
            </a:r>
            <a:r>
              <a:rPr lang="en-AU" sz="2200" dirty="0" smtClean="0"/>
              <a:t> at 500°C for 6 hours</a:t>
            </a:r>
            <a:endParaRPr lang="en-AU" sz="1600" dirty="0" smtClean="0"/>
          </a:p>
          <a:p>
            <a:r>
              <a:rPr lang="en-AU" sz="1200" kern="1200" dirty="0" smtClean="0">
                <a:solidFill>
                  <a:schemeClr val="tx1"/>
                </a:solidFill>
                <a:effectLst/>
                <a:latin typeface="+mn-lt"/>
                <a:ea typeface="+mn-ea"/>
                <a:cs typeface="+mn-cs"/>
              </a:rPr>
              <a:t>To determine the algal biomass (in g ash-free dry </a:t>
            </a:r>
            <a:r>
              <a:rPr lang="en-AU" sz="1200" kern="1200" dirty="0" err="1" smtClean="0">
                <a:solidFill>
                  <a:schemeClr val="tx1"/>
                </a:solidFill>
                <a:effectLst/>
                <a:latin typeface="+mn-lt"/>
                <a:ea typeface="+mn-ea"/>
                <a:cs typeface="+mn-cs"/>
              </a:rPr>
              <a:t>wt</a:t>
            </a:r>
            <a:r>
              <a:rPr lang="en-AU" sz="1200" kern="1200" dirty="0" smtClean="0">
                <a:solidFill>
                  <a:schemeClr val="tx1"/>
                </a:solidFill>
                <a:effectLst/>
                <a:latin typeface="+mn-lt"/>
                <a:ea typeface="+mn-ea"/>
                <a:cs typeface="+mn-cs"/>
              </a:rPr>
              <a:t> [AFDW] cm</a:t>
            </a:r>
            <a:r>
              <a:rPr lang="en-AU" sz="1200" kern="1200" baseline="30000" dirty="0" smtClean="0">
                <a:solidFill>
                  <a:schemeClr val="tx1"/>
                </a:solidFill>
                <a:effectLst/>
                <a:latin typeface="+mn-lt"/>
                <a:ea typeface="+mn-ea"/>
                <a:cs typeface="+mn-cs"/>
              </a:rPr>
              <a:t>-2</a:t>
            </a:r>
            <a:r>
              <a:rPr lang="en-AU" sz="1200" kern="1200" dirty="0" smtClean="0">
                <a:solidFill>
                  <a:schemeClr val="tx1"/>
                </a:solidFill>
                <a:effectLst/>
                <a:latin typeface="+mn-lt"/>
                <a:ea typeface="+mn-ea"/>
                <a:cs typeface="+mn-cs"/>
              </a:rPr>
              <a:t>) of each tile before and after each feeding trial, eight random 2.5 x 2.5 cm squares will be scraped, dried to constant weight at 60°C and weighed to the nearest 0.0001g. The organic fraction of algal samples (% AFDW) will be determined by reweighing samples after </a:t>
            </a:r>
            <a:r>
              <a:rPr lang="en-AU" sz="1200" kern="1200" dirty="0" err="1" smtClean="0">
                <a:solidFill>
                  <a:schemeClr val="tx1"/>
                </a:solidFill>
                <a:effectLst/>
                <a:latin typeface="+mn-lt"/>
                <a:ea typeface="+mn-ea"/>
                <a:cs typeface="+mn-cs"/>
              </a:rPr>
              <a:t>ashing</a:t>
            </a:r>
            <a:r>
              <a:rPr lang="en-AU" sz="1200" kern="1200" dirty="0" smtClean="0">
                <a:solidFill>
                  <a:schemeClr val="tx1"/>
                </a:solidFill>
                <a:effectLst/>
                <a:latin typeface="+mn-lt"/>
                <a:ea typeface="+mn-ea"/>
                <a:cs typeface="+mn-cs"/>
              </a:rPr>
              <a:t> at 500°C for at least 6 hours (Paine and </a:t>
            </a:r>
            <a:r>
              <a:rPr lang="en-AU" sz="1200" kern="1200" dirty="0" err="1" smtClean="0">
                <a:solidFill>
                  <a:schemeClr val="tx1"/>
                </a:solidFill>
                <a:effectLst/>
                <a:latin typeface="+mn-lt"/>
                <a:ea typeface="+mn-ea"/>
                <a:cs typeface="+mn-cs"/>
              </a:rPr>
              <a:t>Vadas</a:t>
            </a:r>
            <a:r>
              <a:rPr lang="en-AU" sz="1200" kern="1200" dirty="0" smtClean="0">
                <a:solidFill>
                  <a:schemeClr val="tx1"/>
                </a:solidFill>
                <a:effectLst/>
                <a:latin typeface="+mn-lt"/>
                <a:ea typeface="+mn-ea"/>
                <a:cs typeface="+mn-cs"/>
              </a:rPr>
              <a:t> 1969). </a:t>
            </a:r>
            <a:endParaRPr lang="en-AU" baseline="0" dirty="0" smtClean="0"/>
          </a:p>
        </p:txBody>
      </p:sp>
      <p:sp>
        <p:nvSpPr>
          <p:cNvPr id="4" name="Slide Number Placeholder 3"/>
          <p:cNvSpPr>
            <a:spLocks noGrp="1"/>
          </p:cNvSpPr>
          <p:nvPr>
            <p:ph type="sldNum" sz="quarter" idx="10"/>
          </p:nvPr>
        </p:nvSpPr>
        <p:spPr/>
        <p:txBody>
          <a:bodyPr/>
          <a:lstStyle/>
          <a:p>
            <a:fld id="{4C5D023D-A412-4E90-BDA5-C4846159E49E}" type="slidenum">
              <a:rPr lang="en-AU" smtClean="0">
                <a:solidFill>
                  <a:prstClr val="black"/>
                </a:solidFill>
              </a:rPr>
              <a:pPr/>
              <a:t>8</a:t>
            </a:fld>
            <a:endParaRPr lang="en-AU">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2200" dirty="0" smtClean="0"/>
              <a:t>Eight 2.5 x 2.5 cm squares scraped</a:t>
            </a:r>
            <a:r>
              <a:rPr lang="en-AU" sz="2200" baseline="0" dirty="0" smtClean="0"/>
              <a:t> - </a:t>
            </a:r>
            <a:r>
              <a:rPr lang="en-AU" sz="2200" dirty="0" smtClean="0"/>
              <a:t>Dried to constant weight at 60°C</a:t>
            </a:r>
            <a:r>
              <a:rPr lang="en-AU" sz="2200" baseline="0" dirty="0" smtClean="0"/>
              <a:t> - </a:t>
            </a:r>
            <a:r>
              <a:rPr lang="en-AU" sz="2200" dirty="0" smtClean="0"/>
              <a:t>Weighed to nearest 0.0001g</a:t>
            </a:r>
            <a:r>
              <a:rPr lang="en-AU" sz="2200" baseline="0" dirty="0" smtClean="0"/>
              <a:t> - </a:t>
            </a:r>
            <a:r>
              <a:rPr lang="en-AU" sz="2200" dirty="0" smtClean="0"/>
              <a:t>Organic fraction of algal samples (% ash free dry </a:t>
            </a:r>
            <a:r>
              <a:rPr lang="en-AU" sz="2200" dirty="0" err="1" smtClean="0"/>
              <a:t>wt</a:t>
            </a:r>
            <a:r>
              <a:rPr lang="en-AU" sz="2200" dirty="0" smtClean="0"/>
              <a:t>)</a:t>
            </a:r>
            <a:r>
              <a:rPr lang="en-AU" sz="2200" baseline="0" dirty="0" smtClean="0"/>
              <a:t> - </a:t>
            </a:r>
            <a:r>
              <a:rPr lang="en-AU" sz="2200" dirty="0" smtClean="0"/>
              <a:t>Reweigh samples after </a:t>
            </a:r>
            <a:r>
              <a:rPr lang="en-AU" sz="2200" dirty="0" err="1" smtClean="0"/>
              <a:t>ashing</a:t>
            </a:r>
            <a:r>
              <a:rPr lang="en-AU" sz="2200" dirty="0" smtClean="0"/>
              <a:t> at 500°C for 6 hours</a:t>
            </a:r>
            <a:endParaRPr lang="en-AU" sz="1600" dirty="0" smtClean="0"/>
          </a:p>
          <a:p>
            <a:r>
              <a:rPr lang="en-AU" sz="1200" kern="1200" dirty="0" smtClean="0">
                <a:solidFill>
                  <a:schemeClr val="tx1"/>
                </a:solidFill>
                <a:effectLst/>
                <a:latin typeface="+mn-lt"/>
                <a:ea typeface="+mn-ea"/>
                <a:cs typeface="+mn-cs"/>
              </a:rPr>
              <a:t>To determine the algal biomass (in g ash-free dry </a:t>
            </a:r>
            <a:r>
              <a:rPr lang="en-AU" sz="1200" kern="1200" dirty="0" err="1" smtClean="0">
                <a:solidFill>
                  <a:schemeClr val="tx1"/>
                </a:solidFill>
                <a:effectLst/>
                <a:latin typeface="+mn-lt"/>
                <a:ea typeface="+mn-ea"/>
                <a:cs typeface="+mn-cs"/>
              </a:rPr>
              <a:t>wt</a:t>
            </a:r>
            <a:r>
              <a:rPr lang="en-AU" sz="1200" kern="1200" dirty="0" smtClean="0">
                <a:solidFill>
                  <a:schemeClr val="tx1"/>
                </a:solidFill>
                <a:effectLst/>
                <a:latin typeface="+mn-lt"/>
                <a:ea typeface="+mn-ea"/>
                <a:cs typeface="+mn-cs"/>
              </a:rPr>
              <a:t> [AFDW] cm</a:t>
            </a:r>
            <a:r>
              <a:rPr lang="en-AU" sz="1200" kern="1200" baseline="30000" dirty="0" smtClean="0">
                <a:solidFill>
                  <a:schemeClr val="tx1"/>
                </a:solidFill>
                <a:effectLst/>
                <a:latin typeface="+mn-lt"/>
                <a:ea typeface="+mn-ea"/>
                <a:cs typeface="+mn-cs"/>
              </a:rPr>
              <a:t>-2</a:t>
            </a:r>
            <a:r>
              <a:rPr lang="en-AU" sz="1200" kern="1200" dirty="0" smtClean="0">
                <a:solidFill>
                  <a:schemeClr val="tx1"/>
                </a:solidFill>
                <a:effectLst/>
                <a:latin typeface="+mn-lt"/>
                <a:ea typeface="+mn-ea"/>
                <a:cs typeface="+mn-cs"/>
              </a:rPr>
              <a:t>) of each tile before and after each feeding trial, eight random 2.5 x 2.5 cm squares will be scraped, dried to constant weight at 60°C and weighed to the nearest 0.0001g. The organic fraction of algal samples (% AFDW) will be determined by reweighing samples after </a:t>
            </a:r>
            <a:r>
              <a:rPr lang="en-AU" sz="1200" kern="1200" dirty="0" err="1" smtClean="0">
                <a:solidFill>
                  <a:schemeClr val="tx1"/>
                </a:solidFill>
                <a:effectLst/>
                <a:latin typeface="+mn-lt"/>
                <a:ea typeface="+mn-ea"/>
                <a:cs typeface="+mn-cs"/>
              </a:rPr>
              <a:t>ashing</a:t>
            </a:r>
            <a:r>
              <a:rPr lang="en-AU" sz="1200" kern="1200" dirty="0" smtClean="0">
                <a:solidFill>
                  <a:schemeClr val="tx1"/>
                </a:solidFill>
                <a:effectLst/>
                <a:latin typeface="+mn-lt"/>
                <a:ea typeface="+mn-ea"/>
                <a:cs typeface="+mn-cs"/>
              </a:rPr>
              <a:t> at 500°C for at least 6 hours (Paine and </a:t>
            </a:r>
            <a:r>
              <a:rPr lang="en-AU" sz="1200" kern="1200" dirty="0" err="1" smtClean="0">
                <a:solidFill>
                  <a:schemeClr val="tx1"/>
                </a:solidFill>
                <a:effectLst/>
                <a:latin typeface="+mn-lt"/>
                <a:ea typeface="+mn-ea"/>
                <a:cs typeface="+mn-cs"/>
              </a:rPr>
              <a:t>Vadas</a:t>
            </a:r>
            <a:r>
              <a:rPr lang="en-AU" sz="1200" kern="1200" dirty="0" smtClean="0">
                <a:solidFill>
                  <a:schemeClr val="tx1"/>
                </a:solidFill>
                <a:effectLst/>
                <a:latin typeface="+mn-lt"/>
                <a:ea typeface="+mn-ea"/>
                <a:cs typeface="+mn-cs"/>
              </a:rPr>
              <a:t> 1969). </a:t>
            </a:r>
            <a:endParaRPr lang="en-AU" baseline="0" dirty="0" smtClean="0"/>
          </a:p>
        </p:txBody>
      </p:sp>
      <p:sp>
        <p:nvSpPr>
          <p:cNvPr id="4" name="Slide Number Placeholder 3"/>
          <p:cNvSpPr>
            <a:spLocks noGrp="1"/>
          </p:cNvSpPr>
          <p:nvPr>
            <p:ph type="sldNum" sz="quarter" idx="10"/>
          </p:nvPr>
        </p:nvSpPr>
        <p:spPr/>
        <p:txBody>
          <a:bodyPr/>
          <a:lstStyle/>
          <a:p>
            <a:fld id="{4C5D023D-A412-4E90-BDA5-C4846159E49E}" type="slidenum">
              <a:rPr lang="en-AU" smtClean="0">
                <a:solidFill>
                  <a:prstClr val="black"/>
                </a:solidFill>
              </a:rPr>
              <a:pPr/>
              <a:t>9</a:t>
            </a:fld>
            <a:endParaRPr lang="en-AU">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b="0" i="0" u="none" strike="noStrike" kern="1200" baseline="0" dirty="0" smtClean="0">
                <a:solidFill>
                  <a:schemeClr val="tx1"/>
                </a:solidFill>
                <a:latin typeface="+mn-lt"/>
                <a:ea typeface="+mn-ea"/>
                <a:cs typeface="+mn-cs"/>
              </a:rPr>
              <a:t>This dentition form and the ‘V’-shaped lower jaw of </a:t>
            </a:r>
            <a:r>
              <a:rPr lang="en-AU" sz="1200" b="0" i="0" u="none" strike="noStrike" kern="1200" baseline="0" dirty="0" err="1" smtClean="0">
                <a:solidFill>
                  <a:schemeClr val="tx1"/>
                </a:solidFill>
                <a:latin typeface="+mn-lt"/>
                <a:ea typeface="+mn-ea"/>
                <a:cs typeface="+mn-cs"/>
              </a:rPr>
              <a:t>Ctenochaetus</a:t>
            </a:r>
            <a:r>
              <a:rPr lang="en-AU" sz="1200" b="0" i="0" u="none" strike="noStrike" kern="1200" baseline="0" dirty="0" smtClean="0">
                <a:solidFill>
                  <a:schemeClr val="tx1"/>
                </a:solidFill>
                <a:latin typeface="+mn-lt"/>
                <a:ea typeface="+mn-ea"/>
                <a:cs typeface="+mn-cs"/>
              </a:rPr>
              <a:t> appear to restrict it from effectively cropping turf algae.</a:t>
            </a:r>
          </a:p>
          <a:p>
            <a:r>
              <a:rPr lang="en-AU" sz="1200" b="0" i="0" u="none" strike="noStrike" kern="1200" baseline="0" dirty="0" smtClean="0">
                <a:solidFill>
                  <a:schemeClr val="tx1"/>
                </a:solidFill>
                <a:latin typeface="+mn-lt"/>
                <a:ea typeface="+mn-ea"/>
                <a:cs typeface="+mn-cs"/>
              </a:rPr>
              <a:t>confident that this species is targeting sediments, detrital material and the associated microbial biomass</a:t>
            </a:r>
          </a:p>
          <a:p>
            <a:r>
              <a:rPr lang="en-AU" sz="1200" b="0" i="0" u="none" strike="noStrike" kern="1200" baseline="0" dirty="0" smtClean="0">
                <a:solidFill>
                  <a:schemeClr val="tx1"/>
                </a:solidFill>
                <a:latin typeface="+mn-lt"/>
                <a:ea typeface="+mn-ea"/>
                <a:cs typeface="+mn-cs"/>
              </a:rPr>
              <a:t>microalgae were a minority component of the ‘‘unidentified organic matter’’ and no more abundant than material of invertebrate</a:t>
            </a:r>
          </a:p>
          <a:p>
            <a:r>
              <a:rPr lang="en-AU" sz="1200" b="0" i="0" u="none" strike="noStrike" kern="1200" baseline="0" dirty="0" smtClean="0">
                <a:solidFill>
                  <a:schemeClr val="tx1"/>
                </a:solidFill>
                <a:latin typeface="+mn-lt"/>
                <a:ea typeface="+mn-ea"/>
                <a:cs typeface="+mn-cs"/>
              </a:rPr>
              <a:t>origin. Individual algal filaments were observed, but it was unclear whether this was grazed from the substratum or represented detrital elements.</a:t>
            </a:r>
          </a:p>
          <a:p>
            <a:r>
              <a:rPr lang="en-AU" sz="1200" b="0" i="0" u="none" strike="noStrike" kern="1200" baseline="0" dirty="0" smtClean="0">
                <a:solidFill>
                  <a:schemeClr val="tx1"/>
                </a:solidFill>
                <a:latin typeface="+mn-lt"/>
                <a:ea typeface="+mn-ea"/>
                <a:cs typeface="+mn-cs"/>
              </a:rPr>
              <a:t>microalgae were a</a:t>
            </a:r>
          </a:p>
          <a:p>
            <a:r>
              <a:rPr lang="en-AU" sz="1200" b="0" i="0" u="none" strike="noStrike" kern="1200" baseline="0" dirty="0" smtClean="0">
                <a:solidFill>
                  <a:schemeClr val="tx1"/>
                </a:solidFill>
                <a:latin typeface="+mn-lt"/>
                <a:ea typeface="+mn-ea"/>
                <a:cs typeface="+mn-cs"/>
              </a:rPr>
              <a:t>minority component of the ‘‘unidentified organic matter’’</a:t>
            </a:r>
          </a:p>
          <a:p>
            <a:r>
              <a:rPr lang="en-AU" sz="1200" b="0" i="0" u="none" strike="noStrike" kern="1200" baseline="0" dirty="0" smtClean="0">
                <a:solidFill>
                  <a:schemeClr val="tx1"/>
                </a:solidFill>
                <a:latin typeface="+mn-lt"/>
                <a:ea typeface="+mn-ea"/>
                <a:cs typeface="+mn-cs"/>
              </a:rPr>
              <a:t>and no more abundant than material of invertebrate</a:t>
            </a:r>
          </a:p>
          <a:p>
            <a:r>
              <a:rPr lang="en-AU" sz="1200" b="0" i="0" u="none" strike="noStrike" kern="1200" baseline="0" dirty="0" smtClean="0">
                <a:solidFill>
                  <a:schemeClr val="tx1"/>
                </a:solidFill>
                <a:latin typeface="+mn-lt"/>
                <a:ea typeface="+mn-ea"/>
                <a:cs typeface="+mn-cs"/>
              </a:rPr>
              <a:t>origin. Individual algal filaments were observed,</a:t>
            </a:r>
          </a:p>
          <a:p>
            <a:r>
              <a:rPr lang="en-AU" sz="1200" b="0" i="0" u="none" strike="noStrike" kern="1200" baseline="0" dirty="0" smtClean="0">
                <a:solidFill>
                  <a:schemeClr val="tx1"/>
                </a:solidFill>
                <a:latin typeface="+mn-lt"/>
                <a:ea typeface="+mn-ea"/>
                <a:cs typeface="+mn-cs"/>
              </a:rPr>
              <a:t>but it was unclear whether this was grazed from the</a:t>
            </a:r>
          </a:p>
          <a:p>
            <a:r>
              <a:rPr lang="en-AU" sz="1200" b="0" i="0" u="none" strike="noStrike" kern="1200" baseline="0" dirty="0" smtClean="0">
                <a:solidFill>
                  <a:schemeClr val="tx1"/>
                </a:solidFill>
                <a:latin typeface="+mn-lt"/>
                <a:ea typeface="+mn-ea"/>
                <a:cs typeface="+mn-cs"/>
              </a:rPr>
              <a:t>substratum or represented detrital elements.</a:t>
            </a:r>
          </a:p>
          <a:p>
            <a:endParaRPr lang="en-AU"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C5D023D-A412-4E90-BDA5-C4846159E49E}" type="slidenum">
              <a:rPr lang="en-AU" smtClean="0">
                <a:solidFill>
                  <a:prstClr val="black"/>
                </a:solidFill>
              </a:rPr>
              <a:pPr/>
              <a:t>10</a:t>
            </a:fld>
            <a:endParaRPr lang="en-AU">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C5D023D-A412-4E90-BDA5-C4846159E49E}" type="slidenum">
              <a:rPr lang="en-AU" smtClean="0">
                <a:solidFill>
                  <a:prstClr val="black"/>
                </a:solidFill>
              </a:rPr>
              <a:pPr/>
              <a:t>11</a:t>
            </a:fld>
            <a:endParaRPr lang="en-AU">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C5D023D-A412-4E90-BDA5-C4846159E49E}" type="slidenum">
              <a:rPr lang="en-AU" smtClean="0">
                <a:solidFill>
                  <a:prstClr val="black"/>
                </a:solidFill>
              </a:rPr>
              <a:pPr/>
              <a:t>12</a:t>
            </a:fld>
            <a:endParaRPr lang="en-AU">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C5D023D-A412-4E90-BDA5-C4846159E49E}" type="slidenum">
              <a:rPr lang="en-AU" smtClean="0">
                <a:solidFill>
                  <a:prstClr val="black"/>
                </a:solidFill>
              </a:rPr>
              <a:pPr/>
              <a:t>14</a:t>
            </a:fld>
            <a:endParaRPr lang="en-AU">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baseline="0" dirty="0" smtClean="0"/>
          </a:p>
        </p:txBody>
      </p:sp>
      <p:sp>
        <p:nvSpPr>
          <p:cNvPr id="4" name="Slide Number Placeholder 3"/>
          <p:cNvSpPr>
            <a:spLocks noGrp="1"/>
          </p:cNvSpPr>
          <p:nvPr>
            <p:ph type="sldNum" sz="quarter" idx="10"/>
          </p:nvPr>
        </p:nvSpPr>
        <p:spPr/>
        <p:txBody>
          <a:bodyPr/>
          <a:lstStyle/>
          <a:p>
            <a:fld id="{4C5D023D-A412-4E90-BDA5-C4846159E49E}" type="slidenum">
              <a:rPr lang="en-AU" smtClean="0">
                <a:solidFill>
                  <a:prstClr val="black"/>
                </a:solidFill>
              </a:rPr>
              <a:pPr/>
              <a:t>15</a:t>
            </a:fld>
            <a:endParaRPr lang="en-AU">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39149011-8634-4629-B59D-1B201A4263BD}" type="slidenum">
              <a:rPr lang="en-AU" smtClean="0"/>
              <a:pPr/>
              <a:t>16</a:t>
            </a:fld>
            <a:endParaRPr lang="en-A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0CACD14-0CA2-4CA4-8287-E14B9B3B2E23}" type="slidenum">
              <a:rPr lang="en-AU" smtClean="0"/>
              <a:t>17</a:t>
            </a:fld>
            <a:endParaRPr lang="en-AU"/>
          </a:p>
        </p:txBody>
      </p:sp>
    </p:spTree>
    <p:extLst>
      <p:ext uri="{BB962C8B-B14F-4D97-AF65-F5344CB8AC3E}">
        <p14:creationId xmlns:p14="http://schemas.microsoft.com/office/powerpoint/2010/main" val="705137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19" name="Footer Placeholder 18"/>
          <p:cNvSpPr>
            <a:spLocks noGrp="1"/>
          </p:cNvSpPr>
          <p:nvPr>
            <p:ph type="ftr" sz="quarter" idx="11"/>
          </p:nvPr>
        </p:nvSpPr>
        <p:spPr/>
        <p:txBody>
          <a:bodyPr/>
          <a:lstStyle/>
          <a:p>
            <a:endParaRPr lang="en-AU">
              <a:solidFill>
                <a:srgbClr val="04617B">
                  <a:shade val="90000"/>
                </a:srgbClr>
              </a:solidFill>
            </a:endParaRPr>
          </a:p>
        </p:txBody>
      </p:sp>
      <p:sp>
        <p:nvSpPr>
          <p:cNvPr id="27" name="Slide Number Placeholder 26"/>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1569462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5" name="Footer Placeholder 4"/>
          <p:cNvSpPr>
            <a:spLocks noGrp="1"/>
          </p:cNvSpPr>
          <p:nvPr>
            <p:ph type="ftr" sz="quarter" idx="11"/>
          </p:nvPr>
        </p:nvSpPr>
        <p:spPr/>
        <p:txBody>
          <a:bodyPr/>
          <a:lstStyle/>
          <a:p>
            <a:endParaRPr lang="en-AU">
              <a:solidFill>
                <a:srgbClr val="04617B">
                  <a:shade val="90000"/>
                </a:srgbClr>
              </a:solidFill>
            </a:endParaRPr>
          </a:p>
        </p:txBody>
      </p:sp>
      <p:sp>
        <p:nvSpPr>
          <p:cNvPr id="6" name="Slide Number Placeholder 5"/>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3920074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5" name="Footer Placeholder 4"/>
          <p:cNvSpPr>
            <a:spLocks noGrp="1"/>
          </p:cNvSpPr>
          <p:nvPr>
            <p:ph type="ftr" sz="quarter" idx="11"/>
          </p:nvPr>
        </p:nvSpPr>
        <p:spPr/>
        <p:txBody>
          <a:bodyPr/>
          <a:lstStyle/>
          <a:p>
            <a:endParaRPr lang="en-AU">
              <a:solidFill>
                <a:srgbClr val="04617B">
                  <a:shade val="90000"/>
                </a:srgbClr>
              </a:solidFill>
            </a:endParaRPr>
          </a:p>
        </p:txBody>
      </p:sp>
      <p:sp>
        <p:nvSpPr>
          <p:cNvPr id="6" name="Slide Number Placeholder 5"/>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68800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6" name="Footer Placeholder 5"/>
          <p:cNvSpPr>
            <a:spLocks noGrp="1"/>
          </p:cNvSpPr>
          <p:nvPr>
            <p:ph type="ftr" sz="quarter" idx="11"/>
          </p:nvPr>
        </p:nvSpPr>
        <p:spPr/>
        <p:txBody>
          <a:bodyPr/>
          <a:lstStyle/>
          <a:p>
            <a:endParaRPr lang="en-AU">
              <a:solidFill>
                <a:srgbClr val="04617B">
                  <a:shade val="90000"/>
                </a:srgbClr>
              </a:solidFill>
            </a:endParaRPr>
          </a:p>
        </p:txBody>
      </p:sp>
      <p:sp>
        <p:nvSpPr>
          <p:cNvPr id="7" name="Slide Number Placeholder 6"/>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1905554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8" name="Footer Placeholder 7"/>
          <p:cNvSpPr>
            <a:spLocks noGrp="1"/>
          </p:cNvSpPr>
          <p:nvPr>
            <p:ph type="ftr" sz="quarter" idx="11"/>
          </p:nvPr>
        </p:nvSpPr>
        <p:spPr/>
        <p:txBody>
          <a:bodyPr/>
          <a:lstStyle/>
          <a:p>
            <a:endParaRPr lang="en-AU">
              <a:solidFill>
                <a:srgbClr val="04617B">
                  <a:shade val="90000"/>
                </a:srgbClr>
              </a:solidFill>
            </a:endParaRPr>
          </a:p>
        </p:txBody>
      </p:sp>
      <p:sp>
        <p:nvSpPr>
          <p:cNvPr id="9" name="Slide Number Placeholder 8"/>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3681335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4" name="Footer Placeholder 3"/>
          <p:cNvSpPr>
            <a:spLocks noGrp="1"/>
          </p:cNvSpPr>
          <p:nvPr>
            <p:ph type="ftr" sz="quarter" idx="11"/>
          </p:nvPr>
        </p:nvSpPr>
        <p:spPr/>
        <p:txBody>
          <a:bodyPr/>
          <a:lstStyle/>
          <a:p>
            <a:endParaRPr lang="en-AU">
              <a:solidFill>
                <a:srgbClr val="04617B">
                  <a:shade val="90000"/>
                </a:srgbClr>
              </a:solidFill>
            </a:endParaRPr>
          </a:p>
        </p:txBody>
      </p:sp>
      <p:sp>
        <p:nvSpPr>
          <p:cNvPr id="5" name="Slide Number Placeholder 4"/>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148098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3" name="Footer Placeholder 2"/>
          <p:cNvSpPr>
            <a:spLocks noGrp="1"/>
          </p:cNvSpPr>
          <p:nvPr>
            <p:ph type="ftr" sz="quarter" idx="11"/>
          </p:nvPr>
        </p:nvSpPr>
        <p:spPr/>
        <p:txBody>
          <a:bodyPr/>
          <a:lstStyle/>
          <a:p>
            <a:endParaRPr lang="en-AU">
              <a:solidFill>
                <a:srgbClr val="04617B">
                  <a:shade val="90000"/>
                </a:srgbClr>
              </a:solidFill>
            </a:endParaRPr>
          </a:p>
        </p:txBody>
      </p:sp>
      <p:sp>
        <p:nvSpPr>
          <p:cNvPr id="4" name="Slide Number Placeholder 3"/>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993774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6" name="Footer Placeholder 5"/>
          <p:cNvSpPr>
            <a:spLocks noGrp="1"/>
          </p:cNvSpPr>
          <p:nvPr>
            <p:ph type="ftr" sz="quarter" idx="11"/>
          </p:nvPr>
        </p:nvSpPr>
        <p:spPr/>
        <p:txBody>
          <a:bodyPr/>
          <a:lstStyle/>
          <a:p>
            <a:endParaRPr lang="en-AU">
              <a:solidFill>
                <a:srgbClr val="04617B">
                  <a:shade val="90000"/>
                </a:srgbClr>
              </a:solidFill>
            </a:endParaRPr>
          </a:p>
        </p:txBody>
      </p:sp>
      <p:sp>
        <p:nvSpPr>
          <p:cNvPr id="7" name="Slide Number Placeholder 6"/>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1644264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6" name="Footer Placeholder 5"/>
          <p:cNvSpPr>
            <a:spLocks noGrp="1"/>
          </p:cNvSpPr>
          <p:nvPr>
            <p:ph type="ftr" sz="quarter" idx="11"/>
          </p:nvPr>
        </p:nvSpPr>
        <p:spPr/>
        <p:txBody>
          <a:bodyPr/>
          <a:lstStyle/>
          <a:p>
            <a:endParaRPr lang="en-AU">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3588184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5" name="Footer Placeholder 4"/>
          <p:cNvSpPr>
            <a:spLocks noGrp="1"/>
          </p:cNvSpPr>
          <p:nvPr>
            <p:ph type="ftr" sz="quarter" idx="11"/>
          </p:nvPr>
        </p:nvSpPr>
        <p:spPr/>
        <p:txBody>
          <a:bodyPr/>
          <a:lstStyle/>
          <a:p>
            <a:endParaRPr lang="en-AU">
              <a:solidFill>
                <a:srgbClr val="04617B">
                  <a:shade val="90000"/>
                </a:srgbClr>
              </a:solidFill>
            </a:endParaRPr>
          </a:p>
        </p:txBody>
      </p:sp>
      <p:sp>
        <p:nvSpPr>
          <p:cNvPr id="6" name="Slide Number Placeholder 5"/>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4000686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5" name="Footer Placeholder 4"/>
          <p:cNvSpPr>
            <a:spLocks noGrp="1"/>
          </p:cNvSpPr>
          <p:nvPr>
            <p:ph type="ftr" sz="quarter" idx="11"/>
          </p:nvPr>
        </p:nvSpPr>
        <p:spPr/>
        <p:txBody>
          <a:bodyPr/>
          <a:lstStyle/>
          <a:p>
            <a:endParaRPr lang="en-AU">
              <a:solidFill>
                <a:srgbClr val="04617B">
                  <a:shade val="90000"/>
                </a:srgbClr>
              </a:solidFill>
            </a:endParaRPr>
          </a:p>
        </p:txBody>
      </p:sp>
      <p:sp>
        <p:nvSpPr>
          <p:cNvPr id="6" name="Slide Number Placeholder 5"/>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1284508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19" name="Footer Placeholder 18"/>
          <p:cNvSpPr>
            <a:spLocks noGrp="1"/>
          </p:cNvSpPr>
          <p:nvPr>
            <p:ph type="ftr" sz="quarter" idx="11"/>
          </p:nvPr>
        </p:nvSpPr>
        <p:spPr/>
        <p:txBody>
          <a:bodyPr/>
          <a:lstStyle/>
          <a:p>
            <a:endParaRPr lang="en-AU">
              <a:solidFill>
                <a:srgbClr val="04617B">
                  <a:shade val="90000"/>
                </a:srgbClr>
              </a:solidFill>
            </a:endParaRPr>
          </a:p>
        </p:txBody>
      </p:sp>
      <p:sp>
        <p:nvSpPr>
          <p:cNvPr id="27" name="Slide Number Placeholder 26"/>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8342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5" name="Footer Placeholder 4"/>
          <p:cNvSpPr>
            <a:spLocks noGrp="1"/>
          </p:cNvSpPr>
          <p:nvPr>
            <p:ph type="ftr" sz="quarter" idx="11"/>
          </p:nvPr>
        </p:nvSpPr>
        <p:spPr/>
        <p:txBody>
          <a:bodyPr/>
          <a:lstStyle/>
          <a:p>
            <a:endParaRPr lang="en-AU">
              <a:solidFill>
                <a:srgbClr val="04617B">
                  <a:shade val="90000"/>
                </a:srgbClr>
              </a:solidFill>
            </a:endParaRPr>
          </a:p>
        </p:txBody>
      </p:sp>
      <p:sp>
        <p:nvSpPr>
          <p:cNvPr id="6" name="Slide Number Placeholder 5"/>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28503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5" name="Footer Placeholder 4"/>
          <p:cNvSpPr>
            <a:spLocks noGrp="1"/>
          </p:cNvSpPr>
          <p:nvPr>
            <p:ph type="ftr" sz="quarter" idx="11"/>
          </p:nvPr>
        </p:nvSpPr>
        <p:spPr/>
        <p:txBody>
          <a:bodyPr/>
          <a:lstStyle/>
          <a:p>
            <a:endParaRPr lang="en-AU">
              <a:solidFill>
                <a:srgbClr val="04617B">
                  <a:shade val="90000"/>
                </a:srgbClr>
              </a:solidFill>
            </a:endParaRPr>
          </a:p>
        </p:txBody>
      </p:sp>
      <p:sp>
        <p:nvSpPr>
          <p:cNvPr id="6" name="Slide Number Placeholder 5"/>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29888617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6" name="Footer Placeholder 5"/>
          <p:cNvSpPr>
            <a:spLocks noGrp="1"/>
          </p:cNvSpPr>
          <p:nvPr>
            <p:ph type="ftr" sz="quarter" idx="11"/>
          </p:nvPr>
        </p:nvSpPr>
        <p:spPr/>
        <p:txBody>
          <a:bodyPr/>
          <a:lstStyle/>
          <a:p>
            <a:endParaRPr lang="en-AU">
              <a:solidFill>
                <a:srgbClr val="04617B">
                  <a:shade val="90000"/>
                </a:srgbClr>
              </a:solidFill>
            </a:endParaRPr>
          </a:p>
        </p:txBody>
      </p:sp>
      <p:sp>
        <p:nvSpPr>
          <p:cNvPr id="7" name="Slide Number Placeholder 6"/>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35883747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8" name="Footer Placeholder 7"/>
          <p:cNvSpPr>
            <a:spLocks noGrp="1"/>
          </p:cNvSpPr>
          <p:nvPr>
            <p:ph type="ftr" sz="quarter" idx="11"/>
          </p:nvPr>
        </p:nvSpPr>
        <p:spPr/>
        <p:txBody>
          <a:bodyPr/>
          <a:lstStyle/>
          <a:p>
            <a:endParaRPr lang="en-AU">
              <a:solidFill>
                <a:srgbClr val="04617B">
                  <a:shade val="90000"/>
                </a:srgbClr>
              </a:solidFill>
            </a:endParaRPr>
          </a:p>
        </p:txBody>
      </p:sp>
      <p:sp>
        <p:nvSpPr>
          <p:cNvPr id="9" name="Slide Number Placeholder 8"/>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11443973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4" name="Footer Placeholder 3"/>
          <p:cNvSpPr>
            <a:spLocks noGrp="1"/>
          </p:cNvSpPr>
          <p:nvPr>
            <p:ph type="ftr" sz="quarter" idx="11"/>
          </p:nvPr>
        </p:nvSpPr>
        <p:spPr/>
        <p:txBody>
          <a:bodyPr/>
          <a:lstStyle/>
          <a:p>
            <a:endParaRPr lang="en-AU">
              <a:solidFill>
                <a:srgbClr val="04617B">
                  <a:shade val="90000"/>
                </a:srgbClr>
              </a:solidFill>
            </a:endParaRPr>
          </a:p>
        </p:txBody>
      </p:sp>
      <p:sp>
        <p:nvSpPr>
          <p:cNvPr id="5" name="Slide Number Placeholder 4"/>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40629071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3" name="Footer Placeholder 2"/>
          <p:cNvSpPr>
            <a:spLocks noGrp="1"/>
          </p:cNvSpPr>
          <p:nvPr>
            <p:ph type="ftr" sz="quarter" idx="11"/>
          </p:nvPr>
        </p:nvSpPr>
        <p:spPr/>
        <p:txBody>
          <a:bodyPr/>
          <a:lstStyle/>
          <a:p>
            <a:endParaRPr lang="en-AU">
              <a:solidFill>
                <a:srgbClr val="04617B">
                  <a:shade val="90000"/>
                </a:srgbClr>
              </a:solidFill>
            </a:endParaRPr>
          </a:p>
        </p:txBody>
      </p:sp>
      <p:sp>
        <p:nvSpPr>
          <p:cNvPr id="4" name="Slide Number Placeholder 3"/>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4106260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6" name="Footer Placeholder 5"/>
          <p:cNvSpPr>
            <a:spLocks noGrp="1"/>
          </p:cNvSpPr>
          <p:nvPr>
            <p:ph type="ftr" sz="quarter" idx="11"/>
          </p:nvPr>
        </p:nvSpPr>
        <p:spPr/>
        <p:txBody>
          <a:bodyPr/>
          <a:lstStyle/>
          <a:p>
            <a:endParaRPr lang="en-AU">
              <a:solidFill>
                <a:srgbClr val="04617B">
                  <a:shade val="90000"/>
                </a:srgbClr>
              </a:solidFill>
            </a:endParaRPr>
          </a:p>
        </p:txBody>
      </p:sp>
      <p:sp>
        <p:nvSpPr>
          <p:cNvPr id="7" name="Slide Number Placeholder 6"/>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23854697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6" name="Footer Placeholder 5"/>
          <p:cNvSpPr>
            <a:spLocks noGrp="1"/>
          </p:cNvSpPr>
          <p:nvPr>
            <p:ph type="ftr" sz="quarter" idx="11"/>
          </p:nvPr>
        </p:nvSpPr>
        <p:spPr/>
        <p:txBody>
          <a:bodyPr/>
          <a:lstStyle/>
          <a:p>
            <a:endParaRPr lang="en-AU">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8057077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5" name="Footer Placeholder 4"/>
          <p:cNvSpPr>
            <a:spLocks noGrp="1"/>
          </p:cNvSpPr>
          <p:nvPr>
            <p:ph type="ftr" sz="quarter" idx="11"/>
          </p:nvPr>
        </p:nvSpPr>
        <p:spPr/>
        <p:txBody>
          <a:bodyPr/>
          <a:lstStyle/>
          <a:p>
            <a:endParaRPr lang="en-AU">
              <a:solidFill>
                <a:srgbClr val="04617B">
                  <a:shade val="90000"/>
                </a:srgbClr>
              </a:solidFill>
            </a:endParaRPr>
          </a:p>
        </p:txBody>
      </p:sp>
      <p:sp>
        <p:nvSpPr>
          <p:cNvPr id="6" name="Slide Number Placeholder 5"/>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29347946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5" name="Footer Placeholder 4"/>
          <p:cNvSpPr>
            <a:spLocks noGrp="1"/>
          </p:cNvSpPr>
          <p:nvPr>
            <p:ph type="ftr" sz="quarter" idx="11"/>
          </p:nvPr>
        </p:nvSpPr>
        <p:spPr/>
        <p:txBody>
          <a:bodyPr/>
          <a:lstStyle/>
          <a:p>
            <a:endParaRPr lang="en-AU">
              <a:solidFill>
                <a:srgbClr val="04617B">
                  <a:shade val="90000"/>
                </a:srgbClr>
              </a:solidFill>
            </a:endParaRPr>
          </a:p>
        </p:txBody>
      </p:sp>
      <p:sp>
        <p:nvSpPr>
          <p:cNvPr id="6" name="Slide Number Placeholder 5"/>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27199615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6465929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6928484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17885116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1809812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8" name="Footer Placeholder 7"/>
          <p:cNvSpPr>
            <a:spLocks noGrp="1"/>
          </p:cNvSpPr>
          <p:nvPr>
            <p:ph type="ftr" sz="quarter" idx="11"/>
          </p:nvPr>
        </p:nvSpPr>
        <p:spPr/>
        <p:txBody>
          <a:bodyPr/>
          <a:lstStyle/>
          <a:p>
            <a:endParaRPr lang="en-AU">
              <a:solidFill>
                <a:prstClr val="black">
                  <a:tint val="75000"/>
                </a:prstClr>
              </a:solidFill>
            </a:endParaRPr>
          </a:p>
        </p:txBody>
      </p:sp>
      <p:sp>
        <p:nvSpPr>
          <p:cNvPr id="9" name="Slide Number Placeholder 8"/>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2247771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4" name="Footer Placeholder 3"/>
          <p:cNvSpPr>
            <a:spLocks noGrp="1"/>
          </p:cNvSpPr>
          <p:nvPr>
            <p:ph type="ftr" sz="quarter" idx="11"/>
          </p:nvPr>
        </p:nvSpPr>
        <p:spPr/>
        <p:txBody>
          <a:bodyPr/>
          <a:lstStyle/>
          <a:p>
            <a:endParaRPr lang="en-AU">
              <a:solidFill>
                <a:prstClr val="black">
                  <a:tint val="75000"/>
                </a:prstClr>
              </a:solidFill>
            </a:endParaRPr>
          </a:p>
        </p:txBody>
      </p:sp>
      <p:sp>
        <p:nvSpPr>
          <p:cNvPr id="5" name="Slide Number Placeholder 4"/>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4840661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3" name="Footer Placeholder 2"/>
          <p:cNvSpPr>
            <a:spLocks noGrp="1"/>
          </p:cNvSpPr>
          <p:nvPr>
            <p:ph type="ftr" sz="quarter" idx="11"/>
          </p:nvPr>
        </p:nvSpPr>
        <p:spPr/>
        <p:txBody>
          <a:bodyPr/>
          <a:lstStyle/>
          <a:p>
            <a:endParaRPr lang="en-AU">
              <a:solidFill>
                <a:prstClr val="black">
                  <a:tint val="75000"/>
                </a:prstClr>
              </a:solidFill>
            </a:endParaRPr>
          </a:p>
        </p:txBody>
      </p:sp>
      <p:sp>
        <p:nvSpPr>
          <p:cNvPr id="4" name="Slide Number Placeholder 3"/>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843615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7473775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6155139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1535622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15689025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19" name="Footer Placeholder 18"/>
          <p:cNvSpPr>
            <a:spLocks noGrp="1"/>
          </p:cNvSpPr>
          <p:nvPr>
            <p:ph type="ftr" sz="quarter" idx="11"/>
          </p:nvPr>
        </p:nvSpPr>
        <p:spPr/>
        <p:txBody>
          <a:bodyPr/>
          <a:lstStyle/>
          <a:p>
            <a:endParaRPr lang="en-AU">
              <a:solidFill>
                <a:srgbClr val="04617B">
                  <a:shade val="90000"/>
                </a:srgbClr>
              </a:solidFill>
            </a:endParaRPr>
          </a:p>
        </p:txBody>
      </p:sp>
      <p:sp>
        <p:nvSpPr>
          <p:cNvPr id="27" name="Slide Number Placeholder 26"/>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28704826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5" name="Footer Placeholder 4"/>
          <p:cNvSpPr>
            <a:spLocks noGrp="1"/>
          </p:cNvSpPr>
          <p:nvPr>
            <p:ph type="ftr" sz="quarter" idx="11"/>
          </p:nvPr>
        </p:nvSpPr>
        <p:spPr/>
        <p:txBody>
          <a:bodyPr/>
          <a:lstStyle/>
          <a:p>
            <a:endParaRPr lang="en-AU">
              <a:solidFill>
                <a:srgbClr val="04617B">
                  <a:shade val="90000"/>
                </a:srgbClr>
              </a:solidFill>
            </a:endParaRPr>
          </a:p>
        </p:txBody>
      </p:sp>
      <p:sp>
        <p:nvSpPr>
          <p:cNvPr id="6" name="Slide Number Placeholder 5"/>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12311600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5" name="Footer Placeholder 4"/>
          <p:cNvSpPr>
            <a:spLocks noGrp="1"/>
          </p:cNvSpPr>
          <p:nvPr>
            <p:ph type="ftr" sz="quarter" idx="11"/>
          </p:nvPr>
        </p:nvSpPr>
        <p:spPr/>
        <p:txBody>
          <a:bodyPr/>
          <a:lstStyle/>
          <a:p>
            <a:endParaRPr lang="en-AU">
              <a:solidFill>
                <a:srgbClr val="04617B">
                  <a:shade val="90000"/>
                </a:srgbClr>
              </a:solidFill>
            </a:endParaRPr>
          </a:p>
        </p:txBody>
      </p:sp>
      <p:sp>
        <p:nvSpPr>
          <p:cNvPr id="6" name="Slide Number Placeholder 5"/>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34035790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6" name="Footer Placeholder 5"/>
          <p:cNvSpPr>
            <a:spLocks noGrp="1"/>
          </p:cNvSpPr>
          <p:nvPr>
            <p:ph type="ftr" sz="quarter" idx="11"/>
          </p:nvPr>
        </p:nvSpPr>
        <p:spPr/>
        <p:txBody>
          <a:bodyPr/>
          <a:lstStyle/>
          <a:p>
            <a:endParaRPr lang="en-AU">
              <a:solidFill>
                <a:srgbClr val="04617B">
                  <a:shade val="90000"/>
                </a:srgbClr>
              </a:solidFill>
            </a:endParaRPr>
          </a:p>
        </p:txBody>
      </p:sp>
      <p:sp>
        <p:nvSpPr>
          <p:cNvPr id="7" name="Slide Number Placeholder 6"/>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3535431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8" name="Footer Placeholder 7"/>
          <p:cNvSpPr>
            <a:spLocks noGrp="1"/>
          </p:cNvSpPr>
          <p:nvPr>
            <p:ph type="ftr" sz="quarter" idx="11"/>
          </p:nvPr>
        </p:nvSpPr>
        <p:spPr/>
        <p:txBody>
          <a:bodyPr/>
          <a:lstStyle/>
          <a:p>
            <a:endParaRPr lang="en-AU">
              <a:solidFill>
                <a:srgbClr val="04617B">
                  <a:shade val="90000"/>
                </a:srgbClr>
              </a:solidFill>
            </a:endParaRPr>
          </a:p>
        </p:txBody>
      </p:sp>
      <p:sp>
        <p:nvSpPr>
          <p:cNvPr id="9" name="Slide Number Placeholder 8"/>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31015364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4" name="Footer Placeholder 3"/>
          <p:cNvSpPr>
            <a:spLocks noGrp="1"/>
          </p:cNvSpPr>
          <p:nvPr>
            <p:ph type="ftr" sz="quarter" idx="11"/>
          </p:nvPr>
        </p:nvSpPr>
        <p:spPr/>
        <p:txBody>
          <a:bodyPr/>
          <a:lstStyle/>
          <a:p>
            <a:endParaRPr lang="en-AU">
              <a:solidFill>
                <a:srgbClr val="04617B">
                  <a:shade val="90000"/>
                </a:srgbClr>
              </a:solidFill>
            </a:endParaRPr>
          </a:p>
        </p:txBody>
      </p:sp>
      <p:sp>
        <p:nvSpPr>
          <p:cNvPr id="5" name="Slide Number Placeholder 4"/>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10077423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3" name="Footer Placeholder 2"/>
          <p:cNvSpPr>
            <a:spLocks noGrp="1"/>
          </p:cNvSpPr>
          <p:nvPr>
            <p:ph type="ftr" sz="quarter" idx="11"/>
          </p:nvPr>
        </p:nvSpPr>
        <p:spPr/>
        <p:txBody>
          <a:bodyPr/>
          <a:lstStyle/>
          <a:p>
            <a:endParaRPr lang="en-AU">
              <a:solidFill>
                <a:srgbClr val="04617B">
                  <a:shade val="90000"/>
                </a:srgbClr>
              </a:solidFill>
            </a:endParaRPr>
          </a:p>
        </p:txBody>
      </p:sp>
      <p:sp>
        <p:nvSpPr>
          <p:cNvPr id="4" name="Slide Number Placeholder 3"/>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24638553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6" name="Footer Placeholder 5"/>
          <p:cNvSpPr>
            <a:spLocks noGrp="1"/>
          </p:cNvSpPr>
          <p:nvPr>
            <p:ph type="ftr" sz="quarter" idx="11"/>
          </p:nvPr>
        </p:nvSpPr>
        <p:spPr/>
        <p:txBody>
          <a:bodyPr/>
          <a:lstStyle/>
          <a:p>
            <a:endParaRPr lang="en-AU">
              <a:solidFill>
                <a:srgbClr val="04617B">
                  <a:shade val="90000"/>
                </a:srgbClr>
              </a:solidFill>
            </a:endParaRPr>
          </a:p>
        </p:txBody>
      </p:sp>
      <p:sp>
        <p:nvSpPr>
          <p:cNvPr id="7" name="Slide Number Placeholder 6"/>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7311900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6" name="Footer Placeholder 5"/>
          <p:cNvSpPr>
            <a:spLocks noGrp="1"/>
          </p:cNvSpPr>
          <p:nvPr>
            <p:ph type="ftr" sz="quarter" idx="11"/>
          </p:nvPr>
        </p:nvSpPr>
        <p:spPr/>
        <p:txBody>
          <a:bodyPr/>
          <a:lstStyle/>
          <a:p>
            <a:endParaRPr lang="en-AU">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31003869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5" name="Footer Placeholder 4"/>
          <p:cNvSpPr>
            <a:spLocks noGrp="1"/>
          </p:cNvSpPr>
          <p:nvPr>
            <p:ph type="ftr" sz="quarter" idx="11"/>
          </p:nvPr>
        </p:nvSpPr>
        <p:spPr/>
        <p:txBody>
          <a:bodyPr/>
          <a:lstStyle/>
          <a:p>
            <a:endParaRPr lang="en-AU">
              <a:solidFill>
                <a:srgbClr val="04617B">
                  <a:shade val="90000"/>
                </a:srgbClr>
              </a:solidFill>
            </a:endParaRPr>
          </a:p>
        </p:txBody>
      </p:sp>
      <p:sp>
        <p:nvSpPr>
          <p:cNvPr id="6" name="Slide Number Placeholder 5"/>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2849660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5" name="Footer Placeholder 4"/>
          <p:cNvSpPr>
            <a:spLocks noGrp="1"/>
          </p:cNvSpPr>
          <p:nvPr>
            <p:ph type="ftr" sz="quarter" idx="11"/>
          </p:nvPr>
        </p:nvSpPr>
        <p:spPr/>
        <p:txBody>
          <a:bodyPr/>
          <a:lstStyle/>
          <a:p>
            <a:endParaRPr lang="en-AU">
              <a:solidFill>
                <a:srgbClr val="04617B">
                  <a:shade val="90000"/>
                </a:srgbClr>
              </a:solidFill>
            </a:endParaRPr>
          </a:p>
        </p:txBody>
      </p:sp>
      <p:sp>
        <p:nvSpPr>
          <p:cNvPr id="6" name="Slide Number Placeholder 5"/>
          <p:cNvSpPr>
            <a:spLocks noGrp="1"/>
          </p:cNvSpPr>
          <p:nvPr>
            <p:ph type="sldNum" sz="quarter" idx="12"/>
          </p:nvPr>
        </p:nvSpPr>
        <p:spPr/>
        <p:txBody>
          <a:body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spTree>
    <p:extLst>
      <p:ext uri="{BB962C8B-B14F-4D97-AF65-F5344CB8AC3E}">
        <p14:creationId xmlns:p14="http://schemas.microsoft.com/office/powerpoint/2010/main" val="30562643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13933594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19446889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1684493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6125675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8" name="Footer Placeholder 7"/>
          <p:cNvSpPr>
            <a:spLocks noGrp="1"/>
          </p:cNvSpPr>
          <p:nvPr>
            <p:ph type="ftr" sz="quarter" idx="11"/>
          </p:nvPr>
        </p:nvSpPr>
        <p:spPr/>
        <p:txBody>
          <a:bodyPr/>
          <a:lstStyle/>
          <a:p>
            <a:endParaRPr lang="en-AU">
              <a:solidFill>
                <a:prstClr val="black">
                  <a:tint val="75000"/>
                </a:prstClr>
              </a:solidFill>
            </a:endParaRPr>
          </a:p>
        </p:txBody>
      </p:sp>
      <p:sp>
        <p:nvSpPr>
          <p:cNvPr id="9" name="Slide Number Placeholder 8"/>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9245598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4" name="Footer Placeholder 3"/>
          <p:cNvSpPr>
            <a:spLocks noGrp="1"/>
          </p:cNvSpPr>
          <p:nvPr>
            <p:ph type="ftr" sz="quarter" idx="11"/>
          </p:nvPr>
        </p:nvSpPr>
        <p:spPr/>
        <p:txBody>
          <a:bodyPr/>
          <a:lstStyle/>
          <a:p>
            <a:endParaRPr lang="en-AU">
              <a:solidFill>
                <a:prstClr val="black">
                  <a:tint val="75000"/>
                </a:prstClr>
              </a:solidFill>
            </a:endParaRPr>
          </a:p>
        </p:txBody>
      </p:sp>
      <p:sp>
        <p:nvSpPr>
          <p:cNvPr id="5" name="Slide Number Placeholder 4"/>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590119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3" name="Footer Placeholder 2"/>
          <p:cNvSpPr>
            <a:spLocks noGrp="1"/>
          </p:cNvSpPr>
          <p:nvPr>
            <p:ph type="ftr" sz="quarter" idx="11"/>
          </p:nvPr>
        </p:nvSpPr>
        <p:spPr/>
        <p:txBody>
          <a:bodyPr/>
          <a:lstStyle/>
          <a:p>
            <a:endParaRPr lang="en-AU">
              <a:solidFill>
                <a:prstClr val="black">
                  <a:tint val="75000"/>
                </a:prstClr>
              </a:solidFill>
            </a:endParaRPr>
          </a:p>
        </p:txBody>
      </p:sp>
      <p:sp>
        <p:nvSpPr>
          <p:cNvPr id="4" name="Slide Number Placeholder 3"/>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9701913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8582216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3821774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01276334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907856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AU">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422192374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AU">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3894460903"/>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4286496748"/>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6D68B1A-4636-476E-8702-D57C0185ACEE}" type="datetimeFigureOut">
              <a:rPr lang="en-US" smtClean="0">
                <a:solidFill>
                  <a:srgbClr val="04617B">
                    <a:shade val="90000"/>
                  </a:srgbClr>
                </a:solidFill>
              </a:rPr>
              <a:pPr/>
              <a:t>7/8/2012</a:t>
            </a:fld>
            <a:endParaRPr lang="en-AU">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AU">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BB91981-DFD8-4D10-8B45-45D07B293832}" type="slidenum">
              <a:rPr lang="en-AU" smtClean="0">
                <a:solidFill>
                  <a:srgbClr val="04617B">
                    <a:shade val="90000"/>
                  </a:srgbClr>
                </a:solidFill>
              </a:rPr>
              <a:pPr/>
              <a:t>‹#›</a:t>
            </a:fld>
            <a:endParaRPr lang="en-AU">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3870413098"/>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5BE306-AD9C-42DA-B060-AA70B4B582F7}" type="datetimeFigureOut">
              <a:rPr lang="en-AU" smtClean="0">
                <a:solidFill>
                  <a:prstClr val="black">
                    <a:tint val="75000"/>
                  </a:prstClr>
                </a:solidFill>
              </a:rPr>
              <a:pPr/>
              <a:t>8/07/2012</a:t>
            </a:fld>
            <a:endParaRPr lang="en-AU">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7194E-2F08-440F-93FE-596197F6C834}"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673516249"/>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4.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3.xml"/><Relationship Id="rId1" Type="http://schemas.openxmlformats.org/officeDocument/2006/relationships/tags" Target="../tags/tag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3.xml"/><Relationship Id="rId7" Type="http://schemas.openxmlformats.org/officeDocument/2006/relationships/image" Target="../media/image7.jpeg"/><Relationship Id="rId12" Type="http://schemas.openxmlformats.org/officeDocument/2006/relationships/image" Target="../media/image12.jpeg"/><Relationship Id="rId2" Type="http://schemas.openxmlformats.org/officeDocument/2006/relationships/slideLayout" Target="../slideLayouts/slideLayout23.xml"/><Relationship Id="rId1" Type="http://schemas.openxmlformats.org/officeDocument/2006/relationships/tags" Target="../tags/tag2.xml"/><Relationship Id="rId6" Type="http://schemas.openxmlformats.org/officeDocument/2006/relationships/hyperlink" Target="http://images.google.com/imgres?imgurl=http://www.novalek.com/kordon/articles/images/yellow_tang.jpg&amp;imgrefurl=http://www.novalek.com/kordon/articles/tangs.html&amp;usg=__O3T7pUkQKy5eop_BP2xyj406cRI=&amp;h=300&amp;w=380&amp;sz=148&amp;hl=en&amp;start=26&amp;um=1&amp;tbnid=SjF3QdZSNBTeNM:&amp;tbnh=97&amp;tbnw=123&amp;prev=/images?q=acanthuridae&amp;start=18&amp;ndsp=18&amp;um=1&amp;hl=en&amp;rls=com.microsoft:*:IE-SearchBox&amp;rlz=1I7SUNA&amp;sa=N" TargetMode="External"/><Relationship Id="rId11" Type="http://schemas.openxmlformats.org/officeDocument/2006/relationships/image" Target="../media/image11.png"/><Relationship Id="rId5" Type="http://schemas.openxmlformats.org/officeDocument/2006/relationships/image" Target="../media/image6.jpeg"/><Relationship Id="rId10" Type="http://schemas.openxmlformats.org/officeDocument/2006/relationships/image" Target="../media/image10.png"/><Relationship Id="rId4" Type="http://schemas.openxmlformats.org/officeDocument/2006/relationships/hyperlink" Target="http://images.google.com/imgres?imgurl=http://animal-world.com/encyclo/marine/tangs/images/SailfinWMTaP1165.jpg&amp;imgrefurl=http://animal-world.com/encyclo/marine/tangs/sailfin.php&amp;usg=__81TUc9A8n6-_Nl8vfmEimVjGEcE=&amp;h=336&amp;w=400&amp;sz=44&amp;hl=en&amp;start=11&amp;um=1&amp;tbnid=2uMlBdi3b55JzM:&amp;tbnh=104&amp;tbnw=124&amp;prev=/images?q=acanthuridae&amp;um=1&amp;hl=en&amp;rls=com.microsoft:*:IE-SearchBox&amp;rlz=1I7SUNA&amp;sa=N" TargetMode="External"/><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3.xml"/><Relationship Id="rId1" Type="http://schemas.openxmlformats.org/officeDocument/2006/relationships/tags" Target="../tags/tag3.xml"/><Relationship Id="rId5" Type="http://schemas.openxmlformats.org/officeDocument/2006/relationships/image" Target="../media/image14.pn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notesSlide" Target="../notesSlides/notesSlide5.xml"/><Relationship Id="rId7" Type="http://schemas.openxmlformats.org/officeDocument/2006/relationships/image" Target="../media/image18.jpeg"/><Relationship Id="rId2" Type="http://schemas.openxmlformats.org/officeDocument/2006/relationships/slideLayout" Target="../slideLayouts/slideLayout23.xml"/><Relationship Id="rId1" Type="http://schemas.openxmlformats.org/officeDocument/2006/relationships/tags" Target="../tags/tag4.xml"/><Relationship Id="rId6" Type="http://schemas.openxmlformats.org/officeDocument/2006/relationships/image" Target="../media/image17.pn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3.xml"/><Relationship Id="rId1" Type="http://schemas.openxmlformats.org/officeDocument/2006/relationships/tags" Target="../tags/tag6.xml"/><Relationship Id="rId6" Type="http://schemas.openxmlformats.org/officeDocument/2006/relationships/image" Target="../media/image19.jpeg"/><Relationship Id="rId5" Type="http://schemas.openxmlformats.org/officeDocument/2006/relationships/image" Target="../media/image26.pn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8.xml"/><Relationship Id="rId7" Type="http://schemas.openxmlformats.org/officeDocument/2006/relationships/image" Target="../media/image28.png"/><Relationship Id="rId2" Type="http://schemas.openxmlformats.org/officeDocument/2006/relationships/slideLayout" Target="../slideLayouts/slideLayout23.xml"/><Relationship Id="rId1" Type="http://schemas.openxmlformats.org/officeDocument/2006/relationships/tags" Target="../tags/tag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8.png"/><Relationship Id="rId2" Type="http://schemas.openxmlformats.org/officeDocument/2006/relationships/slideLayout" Target="../slideLayouts/slideLayout23.xml"/><Relationship Id="rId1" Type="http://schemas.openxmlformats.org/officeDocument/2006/relationships/tags" Target="../tags/tag8.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notesSlide" Target="../notesSlides/notesSlide10.xml"/><Relationship Id="rId7" Type="http://schemas.openxmlformats.org/officeDocument/2006/relationships/image" Target="../media/image33.png"/><Relationship Id="rId2" Type="http://schemas.openxmlformats.org/officeDocument/2006/relationships/slideLayout" Target="../slideLayouts/slideLayout23.xml"/><Relationship Id="rId1" Type="http://schemas.openxmlformats.org/officeDocument/2006/relationships/tags" Target="../tags/tag9.xml"/><Relationship Id="rId6" Type="http://schemas.openxmlformats.org/officeDocument/2006/relationships/image" Target="../media/image32.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23.xml"/><Relationship Id="rId7" Type="http://schemas.openxmlformats.org/officeDocument/2006/relationships/image" Target="../media/image38.png"/><Relationship Id="rId2" Type="http://schemas.openxmlformats.org/officeDocument/2006/relationships/tags" Target="../tags/tag10.xml"/><Relationship Id="rId1" Type="http://schemas.openxmlformats.org/officeDocument/2006/relationships/vmlDrawing" Target="../drawings/vmlDrawing1.vml"/><Relationship Id="rId6" Type="http://schemas.openxmlformats.org/officeDocument/2006/relationships/image" Target="../media/image37.wmf"/><Relationship Id="rId5" Type="http://schemas.openxmlformats.org/officeDocument/2006/relationships/oleObject" Target="../embeddings/oleObject1.bin"/><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3.png"/><Relationship Id="rId3" Type="http://schemas.openxmlformats.org/officeDocument/2006/relationships/slideLayout" Target="../slideLayouts/slideLayout23.xml"/><Relationship Id="rId7" Type="http://schemas.openxmlformats.org/officeDocument/2006/relationships/image" Target="../media/image38.png"/><Relationship Id="rId12" Type="http://schemas.openxmlformats.org/officeDocument/2006/relationships/image" Target="../media/image42.png"/><Relationship Id="rId2" Type="http://schemas.openxmlformats.org/officeDocument/2006/relationships/tags" Target="../tags/tag11.xml"/><Relationship Id="rId1" Type="http://schemas.openxmlformats.org/officeDocument/2006/relationships/vmlDrawing" Target="../drawings/vmlDrawing2.vml"/><Relationship Id="rId6" Type="http://schemas.openxmlformats.org/officeDocument/2006/relationships/image" Target="../media/image37.wmf"/><Relationship Id="rId11" Type="http://schemas.openxmlformats.org/officeDocument/2006/relationships/image" Target="../media/image41.png"/><Relationship Id="rId5" Type="http://schemas.openxmlformats.org/officeDocument/2006/relationships/oleObject" Target="../embeddings/oleObject2.bin"/><Relationship Id="rId10" Type="http://schemas.openxmlformats.org/officeDocument/2006/relationships/image" Target="../media/image40.emf"/><Relationship Id="rId4" Type="http://schemas.openxmlformats.org/officeDocument/2006/relationships/notesSlide" Target="../notesSlides/notesSlide12.xml"/><Relationship Id="rId9" Type="http://schemas.openxmlformats.org/officeDocument/2006/relationships/oleObject" Target="../embeddings/oleObject3.bin"/><Relationship Id="rId1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slideLayout" Target="../slideLayouts/slideLayout23.xml"/><Relationship Id="rId7" Type="http://schemas.openxmlformats.org/officeDocument/2006/relationships/image" Target="../media/image47.emf"/><Relationship Id="rId2" Type="http://schemas.openxmlformats.org/officeDocument/2006/relationships/tags" Target="../tags/tag12.xml"/><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image" Target="../media/image39.png"/><Relationship Id="rId5" Type="http://schemas.openxmlformats.org/officeDocument/2006/relationships/image" Target="../media/image49.jpeg"/><Relationship Id="rId10" Type="http://schemas.openxmlformats.org/officeDocument/2006/relationships/image" Target="../media/image38.png"/><Relationship Id="rId4" Type="http://schemas.openxmlformats.org/officeDocument/2006/relationships/notesSlide" Target="../notesSlides/notesSlide13.xml"/><Relationship Id="rId9" Type="http://schemas.openxmlformats.org/officeDocument/2006/relationships/image" Target="../media/image48.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13.xml"/><Relationship Id="rId5" Type="http://schemas.openxmlformats.org/officeDocument/2006/relationships/image" Target="../media/image19.jpeg"/><Relationship Id="rId4" Type="http://schemas.openxmlformats.org/officeDocument/2006/relationships/image" Target="../media/image50.jpeg"/></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5.xml"/><Relationship Id="rId1" Type="http://schemas.openxmlformats.org/officeDocument/2006/relationships/slideLayout" Target="../slideLayouts/slideLayout46.xml"/><Relationship Id="rId6" Type="http://schemas.openxmlformats.org/officeDocument/2006/relationships/image" Target="../media/image52.jpeg"/><Relationship Id="rId5" Type="http://schemas.openxmlformats.org/officeDocument/2006/relationships/image" Target="../media/image3.pn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8" Type="http://schemas.openxmlformats.org/officeDocument/2006/relationships/image" Target="../media/image54.wmf"/><Relationship Id="rId13" Type="http://schemas.openxmlformats.org/officeDocument/2006/relationships/image" Target="../media/image56.wmf"/><Relationship Id="rId3" Type="http://schemas.openxmlformats.org/officeDocument/2006/relationships/notesSlide" Target="../notesSlides/notesSlide16.xml"/><Relationship Id="rId7" Type="http://schemas.openxmlformats.org/officeDocument/2006/relationships/oleObject" Target="../embeddings/oleObject7.bin"/><Relationship Id="rId12" Type="http://schemas.openxmlformats.org/officeDocument/2006/relationships/oleObject" Target="../embeddings/oleObject9.bin"/><Relationship Id="rId2" Type="http://schemas.openxmlformats.org/officeDocument/2006/relationships/slideLayout" Target="../slideLayouts/slideLayout23.xml"/><Relationship Id="rId1" Type="http://schemas.openxmlformats.org/officeDocument/2006/relationships/vmlDrawing" Target="../drawings/vmlDrawing4.vml"/><Relationship Id="rId6" Type="http://schemas.openxmlformats.org/officeDocument/2006/relationships/image" Target="../media/image57.jpeg"/><Relationship Id="rId11" Type="http://schemas.openxmlformats.org/officeDocument/2006/relationships/image" Target="../media/image55.wmf"/><Relationship Id="rId5" Type="http://schemas.openxmlformats.org/officeDocument/2006/relationships/image" Target="../media/image53.wmf"/><Relationship Id="rId15" Type="http://schemas.openxmlformats.org/officeDocument/2006/relationships/image" Target="../media/image60.png"/><Relationship Id="rId10" Type="http://schemas.openxmlformats.org/officeDocument/2006/relationships/oleObject" Target="../embeddings/oleObject8.bin"/><Relationship Id="rId4" Type="http://schemas.openxmlformats.org/officeDocument/2006/relationships/oleObject" Target="../embeddings/oleObject6.bin"/><Relationship Id="rId9" Type="http://schemas.openxmlformats.org/officeDocument/2006/relationships/image" Target="../media/image58.png"/><Relationship Id="rId1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1"/>
          <p:cNvSpPr txBox="1">
            <a:spLocks/>
          </p:cNvSpPr>
          <p:nvPr/>
        </p:nvSpPr>
        <p:spPr>
          <a:xfrm>
            <a:off x="2339752" y="5085184"/>
            <a:ext cx="4610597" cy="1080120"/>
          </a:xfrm>
          <a:prstGeom prst="rect">
            <a:avLst/>
          </a:prstGeom>
          <a:solidFill>
            <a:schemeClr val="bg1">
              <a:alpha val="64000"/>
            </a:schemeClr>
          </a:solidFill>
          <a:ln>
            <a:noFill/>
          </a:ln>
        </p:spPr>
        <p:txBody>
          <a:bodyPr vert="horz" lIns="0" tIns="0" rIns="18288" bIns="0" anchor="ctr">
            <a:no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en-AU" sz="2300" u="sng" dirty="0" smtClean="0">
                <a:solidFill>
                  <a:schemeClr val="tx1"/>
                </a:solidFill>
              </a:rPr>
              <a:t>Alyssa </a:t>
            </a:r>
            <a:r>
              <a:rPr lang="en-AU" sz="2300" u="sng" dirty="0" err="1" smtClean="0">
                <a:solidFill>
                  <a:schemeClr val="tx1"/>
                </a:solidFill>
              </a:rPr>
              <a:t>Marshell</a:t>
            </a:r>
            <a:r>
              <a:rPr lang="en-AU" sz="2300" u="sng" dirty="0" smtClean="0">
                <a:solidFill>
                  <a:schemeClr val="tx1"/>
                </a:solidFill>
              </a:rPr>
              <a:t> </a:t>
            </a:r>
            <a:r>
              <a:rPr lang="en-AU" sz="2300" dirty="0" smtClean="0">
                <a:solidFill>
                  <a:schemeClr val="tx1"/>
                </a:solidFill>
              </a:rPr>
              <a:t>&amp; Peter Mumby</a:t>
            </a:r>
          </a:p>
          <a:p>
            <a:pPr algn="ctr"/>
            <a:r>
              <a:rPr lang="en-AU" sz="2300" dirty="0" smtClean="0">
                <a:solidFill>
                  <a:schemeClr val="tx1"/>
                </a:solidFill>
              </a:rPr>
              <a:t>Marine Spatial Ecology Lab</a:t>
            </a:r>
          </a:p>
          <a:p>
            <a:pPr algn="ctr"/>
            <a:r>
              <a:rPr lang="en-AU" sz="2300" dirty="0" smtClean="0">
                <a:solidFill>
                  <a:schemeClr val="tx1"/>
                </a:solidFill>
              </a:rPr>
              <a:t>School of Biological Sciences</a:t>
            </a:r>
          </a:p>
          <a:p>
            <a:pPr algn="ctr"/>
            <a:r>
              <a:rPr lang="en-AU" sz="2300" dirty="0" smtClean="0">
                <a:solidFill>
                  <a:schemeClr val="tx1"/>
                </a:solidFill>
              </a:rPr>
              <a:t>12</a:t>
            </a:r>
            <a:r>
              <a:rPr lang="en-AU" sz="2300" baseline="30000" dirty="0" smtClean="0">
                <a:solidFill>
                  <a:schemeClr val="tx1"/>
                </a:solidFill>
              </a:rPr>
              <a:t>th</a:t>
            </a:r>
            <a:r>
              <a:rPr lang="en-AU" sz="2300" dirty="0" smtClean="0">
                <a:solidFill>
                  <a:schemeClr val="tx1"/>
                </a:solidFill>
              </a:rPr>
              <a:t> ICRS Cairns, </a:t>
            </a:r>
            <a:r>
              <a:rPr lang="en-AU" sz="2300" dirty="0">
                <a:solidFill>
                  <a:schemeClr val="tx1"/>
                </a:solidFill>
              </a:rPr>
              <a:t>J</a:t>
            </a:r>
            <a:r>
              <a:rPr lang="en-AU" sz="2300" dirty="0" smtClean="0">
                <a:solidFill>
                  <a:schemeClr val="tx1"/>
                </a:solidFill>
              </a:rPr>
              <a:t>uly 2012</a:t>
            </a:r>
          </a:p>
        </p:txBody>
      </p:sp>
      <p:sp>
        <p:nvSpPr>
          <p:cNvPr id="14" name="Title 1"/>
          <p:cNvSpPr txBox="1">
            <a:spLocks/>
          </p:cNvSpPr>
          <p:nvPr/>
        </p:nvSpPr>
        <p:spPr>
          <a:xfrm>
            <a:off x="1" y="-99392"/>
            <a:ext cx="9180512" cy="1440160"/>
          </a:xfrm>
          <a:prstGeom prst="rect">
            <a:avLst/>
          </a:prstGeom>
          <a:noFill/>
          <a:ln>
            <a:noFill/>
          </a:ln>
        </p:spPr>
        <p:txBody>
          <a:bodyPr vert="horz" lIns="0" tIns="0" rIns="18288" bIns="0" anchor="ctr">
            <a:no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en-AU" sz="2800" dirty="0">
                <a:solidFill>
                  <a:schemeClr val="tx1"/>
                </a:solidFill>
                <a:effectLst/>
              </a:rPr>
              <a:t>The ecological role of grazing surgeonfish on </a:t>
            </a:r>
            <a:endParaRPr lang="en-AU" sz="2800" dirty="0" smtClean="0">
              <a:solidFill>
                <a:schemeClr val="tx1"/>
              </a:solidFill>
              <a:effectLst/>
            </a:endParaRPr>
          </a:p>
          <a:p>
            <a:pPr algn="ctr"/>
            <a:r>
              <a:rPr lang="en-AU" sz="2800" dirty="0" smtClean="0">
                <a:solidFill>
                  <a:schemeClr val="tx1"/>
                </a:solidFill>
                <a:effectLst/>
              </a:rPr>
              <a:t>Heron </a:t>
            </a:r>
            <a:r>
              <a:rPr lang="en-AU" sz="2800" dirty="0">
                <a:solidFill>
                  <a:schemeClr val="tx1"/>
                </a:solidFill>
                <a:effectLst/>
              </a:rPr>
              <a:t>Island reef</a:t>
            </a:r>
            <a:endParaRPr lang="en-AU" sz="2800" dirty="0">
              <a:solidFill>
                <a:schemeClr val="tx1"/>
              </a:solidFill>
            </a:endParaRPr>
          </a:p>
        </p:txBody>
      </p:sp>
      <p:pic>
        <p:nvPicPr>
          <p:cNvPr id="239617" name="Picture 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88224" y="6052215"/>
            <a:ext cx="2520280" cy="689153"/>
          </a:xfrm>
          <a:prstGeom prst="rect">
            <a:avLst/>
          </a:prstGeom>
          <a:noFill/>
          <a:ln w="9525">
            <a:noFill/>
            <a:miter lim="800000"/>
            <a:headEnd/>
            <a:tailEnd/>
          </a:ln>
        </p:spPr>
      </p:pic>
      <p:pic>
        <p:nvPicPr>
          <p:cNvPr id="241665" name="Picture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8520" y="5950542"/>
            <a:ext cx="2592288" cy="879245"/>
          </a:xfrm>
          <a:prstGeom prst="rect">
            <a:avLst/>
          </a:prstGeom>
          <a:noFill/>
          <a:ln w="9525">
            <a:noFill/>
            <a:miter lim="800000"/>
            <a:headEnd/>
            <a:tailEnd/>
          </a:ln>
        </p:spPr>
      </p:pic>
      <p:pic>
        <p:nvPicPr>
          <p:cNvPr id="16386" name="Picture 2" descr="G:\Acanthurid Pics\DSC_0199.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11560" y="1196752"/>
            <a:ext cx="7998069" cy="352839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984268" y="4404951"/>
            <a:ext cx="1980220" cy="369332"/>
          </a:xfrm>
          <a:prstGeom prst="rect">
            <a:avLst/>
          </a:prstGeom>
          <a:noFill/>
        </p:spPr>
        <p:txBody>
          <a:bodyPr wrap="square" rtlCol="0">
            <a:spAutoFit/>
          </a:bodyPr>
          <a:lstStyle/>
          <a:p>
            <a:r>
              <a:rPr lang="en-AU" b="1" dirty="0" smtClean="0"/>
              <a:t>© Mark Priest </a:t>
            </a:r>
            <a:endParaRPr lang="en-AU" b="1" dirty="0"/>
          </a:p>
        </p:txBody>
      </p:sp>
    </p:spTree>
    <p:extLst>
      <p:ext uri="{BB962C8B-B14F-4D97-AF65-F5344CB8AC3E}">
        <p14:creationId xmlns:p14="http://schemas.microsoft.com/office/powerpoint/2010/main" val="3950803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2"/>
          <p:cNvSpPr txBox="1">
            <a:spLocks/>
          </p:cNvSpPr>
          <p:nvPr/>
        </p:nvSpPr>
        <p:spPr>
          <a:xfrm>
            <a:off x="207032" y="1772817"/>
            <a:ext cx="9045488" cy="4032447"/>
          </a:xfrm>
          <a:prstGeom prst="rect">
            <a:avLst/>
          </a:prstGeom>
          <a:ln>
            <a:noFill/>
          </a:ln>
        </p:spPr>
        <p:txBody>
          <a:bodyPr vert="horz" lIns="0" rIns="18288" anchor="ctr">
            <a:noAutofit/>
          </a:bodyPr>
          <a:lstStyle/>
          <a:p>
            <a:pPr marR="45720" lvl="0">
              <a:spcBef>
                <a:spcPct val="20000"/>
              </a:spcBef>
              <a:buClr>
                <a:schemeClr val="accent3"/>
              </a:buClr>
              <a:buSzPct val="95000"/>
              <a:defRPr/>
            </a:pPr>
            <a:endParaRPr lang="en-AU" sz="2400" dirty="0" smtClean="0">
              <a:cs typeface="Arial" pitchFamily="34" charset="0"/>
            </a:endParaRPr>
          </a:p>
          <a:p>
            <a:pPr marR="45720" lvl="0">
              <a:spcBef>
                <a:spcPct val="20000"/>
              </a:spcBef>
              <a:buClr>
                <a:schemeClr val="accent3"/>
              </a:buClr>
              <a:buSzPct val="95000"/>
              <a:defRPr/>
            </a:pPr>
            <a:endParaRPr lang="en-AU" sz="2400" dirty="0">
              <a:cs typeface="Arial" pitchFamily="34" charset="0"/>
            </a:endParaRPr>
          </a:p>
          <a:p>
            <a:pPr marR="45720" lvl="0">
              <a:spcBef>
                <a:spcPct val="20000"/>
              </a:spcBef>
              <a:buClr>
                <a:schemeClr val="accent3"/>
              </a:buClr>
              <a:buSzPct val="95000"/>
              <a:defRPr/>
            </a:pPr>
            <a:endParaRPr lang="en-AU" sz="2400" dirty="0" smtClean="0">
              <a:cs typeface="Arial" pitchFamily="34" charset="0"/>
            </a:endParaRPr>
          </a:p>
          <a:p>
            <a:pPr marR="45720" lvl="0">
              <a:spcBef>
                <a:spcPct val="20000"/>
              </a:spcBef>
              <a:buClr>
                <a:schemeClr val="accent3"/>
              </a:buClr>
              <a:buSzPct val="95000"/>
              <a:defRPr/>
            </a:pPr>
            <a:endParaRPr lang="en-AU" sz="2400" dirty="0">
              <a:cs typeface="Arial" pitchFamily="34" charset="0"/>
            </a:endParaRPr>
          </a:p>
          <a:p>
            <a:pPr marR="45720" lvl="0">
              <a:spcBef>
                <a:spcPct val="20000"/>
              </a:spcBef>
              <a:buClr>
                <a:schemeClr val="accent3"/>
              </a:buClr>
              <a:buSzPct val="95000"/>
              <a:defRPr/>
            </a:pPr>
            <a:endParaRPr lang="en-AU" sz="2400" dirty="0" smtClean="0">
              <a:cs typeface="Arial" pitchFamily="34" charset="0"/>
            </a:endParaRPr>
          </a:p>
          <a:p>
            <a:pPr marR="45720" lvl="0">
              <a:spcBef>
                <a:spcPct val="20000"/>
              </a:spcBef>
              <a:buClr>
                <a:schemeClr val="accent3"/>
              </a:buClr>
              <a:buSzPct val="95000"/>
              <a:defRPr/>
            </a:pPr>
            <a:endParaRPr lang="en-AU" sz="2400" dirty="0">
              <a:cs typeface="Arial" pitchFamily="34" charset="0"/>
            </a:endParaRPr>
          </a:p>
          <a:p>
            <a:pPr marR="45720" lvl="0">
              <a:spcBef>
                <a:spcPct val="20000"/>
              </a:spcBef>
              <a:buClr>
                <a:schemeClr val="accent3"/>
              </a:buClr>
              <a:buSzPct val="95000"/>
              <a:defRPr/>
            </a:pPr>
            <a:endParaRPr lang="en-AU" sz="2400" b="1" u="sng" dirty="0" smtClean="0">
              <a:cs typeface="Arial" pitchFamily="34" charset="0"/>
            </a:endParaRPr>
          </a:p>
          <a:p>
            <a:pPr marL="342900" marR="45720" lvl="0" indent="-342900">
              <a:spcBef>
                <a:spcPct val="20000"/>
              </a:spcBef>
              <a:buClr>
                <a:schemeClr val="accent3"/>
              </a:buClr>
              <a:buSzPct val="95000"/>
              <a:buFont typeface="Arial" pitchFamily="34" charset="0"/>
              <a:buChar char="•"/>
              <a:defRPr/>
            </a:pPr>
            <a:r>
              <a:rPr lang="en-AU" sz="2400" dirty="0" smtClean="0">
                <a:cs typeface="Arial" pitchFamily="34" charset="0"/>
              </a:rPr>
              <a:t>Main consumers of primary production (50 - 100%  consumed daily)</a:t>
            </a:r>
          </a:p>
          <a:p>
            <a:pPr marL="342900" marR="45720" lvl="0" indent="-342900">
              <a:spcBef>
                <a:spcPct val="20000"/>
              </a:spcBef>
              <a:buClr>
                <a:schemeClr val="accent3"/>
              </a:buClr>
              <a:buSzPct val="95000"/>
              <a:buFont typeface="Arial" pitchFamily="34" charset="0"/>
              <a:buChar char="•"/>
              <a:defRPr/>
            </a:pPr>
            <a:endParaRPr lang="en-AU" sz="2400" dirty="0" smtClean="0">
              <a:cs typeface="Arial" pitchFamily="34" charset="0"/>
            </a:endParaRPr>
          </a:p>
          <a:p>
            <a:pPr marL="342900" marR="45720" lvl="0" indent="-342900">
              <a:spcBef>
                <a:spcPct val="20000"/>
              </a:spcBef>
              <a:buClr>
                <a:schemeClr val="accent3"/>
              </a:buClr>
              <a:buSzPct val="95000"/>
              <a:buFont typeface="Arial" pitchFamily="34" charset="0"/>
              <a:buChar char="•"/>
              <a:defRPr/>
            </a:pPr>
            <a:r>
              <a:rPr lang="en-AU" sz="2400" dirty="0" smtClean="0">
                <a:cs typeface="Arial" pitchFamily="34" charset="0"/>
              </a:rPr>
              <a:t>Reduce algal establishment, growth &amp; competition with corals</a:t>
            </a:r>
          </a:p>
          <a:p>
            <a:pPr marL="342900" marR="45720" lvl="0" indent="-342900">
              <a:spcBef>
                <a:spcPct val="20000"/>
              </a:spcBef>
              <a:buClr>
                <a:schemeClr val="accent3"/>
              </a:buClr>
              <a:buSzPct val="95000"/>
              <a:buFont typeface="Arial" pitchFamily="34" charset="0"/>
              <a:buChar char="•"/>
              <a:defRPr/>
            </a:pPr>
            <a:endParaRPr lang="en-AU" sz="2400" dirty="0" smtClean="0">
              <a:cs typeface="Arial" pitchFamily="34" charset="0"/>
            </a:endParaRPr>
          </a:p>
          <a:p>
            <a:pPr marL="342900" marR="45720" lvl="0" indent="-342900">
              <a:spcBef>
                <a:spcPct val="20000"/>
              </a:spcBef>
              <a:buClr>
                <a:schemeClr val="accent3"/>
              </a:buClr>
              <a:buSzPct val="95000"/>
              <a:buFont typeface="Arial" pitchFamily="34" charset="0"/>
              <a:buChar char="•"/>
              <a:defRPr/>
            </a:pPr>
            <a:r>
              <a:rPr lang="en-AU" sz="2400" dirty="0" smtClean="0">
                <a:cs typeface="Arial" pitchFamily="34" charset="0"/>
              </a:rPr>
              <a:t>Increase availability of coral recruitment substrate</a:t>
            </a:r>
            <a:endParaRPr lang="en-AU" sz="2400" dirty="0">
              <a:cs typeface="Arial" pitchFamily="34" charset="0"/>
            </a:endParaRPr>
          </a:p>
          <a:p>
            <a:pPr marL="342900" marR="45720" lvl="0" indent="-342900">
              <a:spcBef>
                <a:spcPct val="20000"/>
              </a:spcBef>
              <a:buClr>
                <a:schemeClr val="accent3"/>
              </a:buClr>
              <a:buSzPct val="95000"/>
              <a:buFont typeface="Arial" pitchFamily="34" charset="0"/>
              <a:buChar char="•"/>
              <a:defRPr/>
            </a:pPr>
            <a:endParaRPr lang="en-AU" sz="2400" dirty="0" smtClean="0">
              <a:cs typeface="Arial" pitchFamily="34" charset="0"/>
            </a:endParaRPr>
          </a:p>
          <a:p>
            <a:pPr marL="342900" marR="45720" lvl="0" indent="-342900">
              <a:spcBef>
                <a:spcPct val="20000"/>
              </a:spcBef>
              <a:buClr>
                <a:schemeClr val="accent3"/>
              </a:buClr>
              <a:buSzPct val="95000"/>
              <a:buFont typeface="Arial" pitchFamily="34" charset="0"/>
              <a:buChar char="•"/>
              <a:defRPr/>
            </a:pPr>
            <a:r>
              <a:rPr lang="en-AU" sz="2400" dirty="0" smtClean="0">
                <a:cs typeface="Arial" pitchFamily="34" charset="0"/>
              </a:rPr>
              <a:t>Structure benthic communities</a:t>
            </a:r>
          </a:p>
          <a:p>
            <a:pPr marL="342900" marR="45720" lvl="0" indent="-342900">
              <a:spcBef>
                <a:spcPct val="20000"/>
              </a:spcBef>
              <a:buClr>
                <a:schemeClr val="accent3"/>
              </a:buClr>
              <a:buSzPct val="95000"/>
              <a:buFont typeface="Arial" pitchFamily="34" charset="0"/>
              <a:buChar char="•"/>
              <a:defRPr/>
            </a:pPr>
            <a:endParaRPr lang="en-AU" sz="2400" dirty="0" smtClean="0">
              <a:cs typeface="Arial" pitchFamily="34" charset="0"/>
            </a:endParaRPr>
          </a:p>
          <a:p>
            <a:pPr marL="342900" marR="45720" lvl="0" indent="-342900">
              <a:spcBef>
                <a:spcPct val="20000"/>
              </a:spcBef>
              <a:buClr>
                <a:schemeClr val="accent3"/>
              </a:buClr>
              <a:buSzPct val="95000"/>
              <a:buFont typeface="Arial" pitchFamily="34" charset="0"/>
              <a:buChar char="•"/>
              <a:defRPr/>
            </a:pPr>
            <a:r>
              <a:rPr lang="en-AU" sz="2400" dirty="0" smtClean="0">
                <a:cs typeface="Arial" pitchFamily="34" charset="0"/>
              </a:rPr>
              <a:t>Herbivory = key </a:t>
            </a:r>
            <a:r>
              <a:rPr lang="en-AU" sz="2400" dirty="0">
                <a:cs typeface="Arial" pitchFamily="34" charset="0"/>
              </a:rPr>
              <a:t>ecological </a:t>
            </a:r>
            <a:r>
              <a:rPr lang="en-AU" sz="2400" dirty="0" smtClean="0">
                <a:cs typeface="Arial" pitchFamily="34" charset="0"/>
              </a:rPr>
              <a:t>process</a:t>
            </a:r>
          </a:p>
          <a:p>
            <a:pPr marR="45720">
              <a:spcBef>
                <a:spcPct val="20000"/>
              </a:spcBef>
              <a:buClr>
                <a:schemeClr val="accent3"/>
              </a:buClr>
              <a:buSzPct val="95000"/>
              <a:defRPr/>
            </a:pPr>
            <a:r>
              <a:rPr lang="en-AU" sz="2400" dirty="0" smtClean="0">
                <a:cs typeface="Arial" pitchFamily="34" charset="0"/>
                <a:sym typeface="Wingdings" pitchFamily="2" charset="2"/>
              </a:rPr>
              <a:t>	- i</a:t>
            </a:r>
            <a:r>
              <a:rPr lang="en-AU" sz="2400" dirty="0" smtClean="0">
                <a:cs typeface="Arial" pitchFamily="34" charset="0"/>
              </a:rPr>
              <a:t>mportant </a:t>
            </a:r>
            <a:r>
              <a:rPr lang="en-AU" sz="2400" dirty="0">
                <a:cs typeface="Arial" pitchFamily="34" charset="0"/>
              </a:rPr>
              <a:t>for reef </a:t>
            </a:r>
            <a:r>
              <a:rPr lang="en-AU" sz="2400" dirty="0" smtClean="0">
                <a:cs typeface="Arial" pitchFamily="34" charset="0"/>
              </a:rPr>
              <a:t>resilience</a:t>
            </a:r>
          </a:p>
          <a:p>
            <a:pPr marR="45720" lvl="0">
              <a:spcBef>
                <a:spcPct val="20000"/>
              </a:spcBef>
              <a:buClr>
                <a:schemeClr val="accent3"/>
              </a:buClr>
              <a:buSzPct val="95000"/>
              <a:defRPr/>
            </a:pPr>
            <a:endParaRPr lang="en-AU" sz="2400" dirty="0" smtClean="0">
              <a:cs typeface="Arial" pitchFamily="34" charset="0"/>
            </a:endParaRPr>
          </a:p>
          <a:p>
            <a:pPr marR="45720" lvl="0">
              <a:spcBef>
                <a:spcPct val="20000"/>
              </a:spcBef>
              <a:buClr>
                <a:schemeClr val="accent3"/>
              </a:buClr>
              <a:buSzPct val="95000"/>
              <a:defRPr/>
            </a:pPr>
            <a:endParaRPr lang="en-AU" sz="2400" dirty="0" smtClean="0">
              <a:cs typeface="Arial" pitchFamily="34" charset="0"/>
            </a:endParaRPr>
          </a:p>
          <a:p>
            <a:pPr marR="45720" lvl="0">
              <a:spcBef>
                <a:spcPct val="20000"/>
              </a:spcBef>
              <a:buClr>
                <a:schemeClr val="accent3"/>
              </a:buClr>
              <a:buSzPct val="95000"/>
              <a:defRPr/>
            </a:pPr>
            <a:r>
              <a:rPr lang="en-AU" sz="2800" b="1" dirty="0" smtClean="0">
                <a:cs typeface="Arial" pitchFamily="34" charset="0"/>
                <a:sym typeface="Wingdings" pitchFamily="2" charset="2"/>
              </a:rPr>
              <a:t> Essential to u</a:t>
            </a:r>
            <a:r>
              <a:rPr lang="en-AU" sz="2800" b="1" dirty="0" smtClean="0">
                <a:cs typeface="Arial" pitchFamily="34" charset="0"/>
              </a:rPr>
              <a:t>nderstand species-specific roles</a:t>
            </a:r>
          </a:p>
          <a:p>
            <a:pPr marR="45720" lvl="0">
              <a:spcBef>
                <a:spcPct val="20000"/>
              </a:spcBef>
              <a:buClr>
                <a:schemeClr val="accent3"/>
              </a:buClr>
              <a:buSzPct val="95000"/>
              <a:defRPr/>
            </a:pPr>
            <a:endParaRPr lang="en-AU" sz="2400" dirty="0">
              <a:cs typeface="Arial" pitchFamily="34" charset="0"/>
            </a:endParaRPr>
          </a:p>
          <a:p>
            <a:pPr marL="914400" marR="45720" lvl="1" indent="-457200">
              <a:spcBef>
                <a:spcPct val="20000"/>
              </a:spcBef>
              <a:buClr>
                <a:prstClr val="black"/>
              </a:buClr>
              <a:buSzPct val="95000"/>
              <a:defRPr/>
            </a:pPr>
            <a:endParaRPr lang="en-AU" sz="2400" dirty="0">
              <a:solidFill>
                <a:prstClr val="black"/>
              </a:solidFill>
              <a:cs typeface="Arial" pitchFamily="34" charset="0"/>
            </a:endParaRPr>
          </a:p>
          <a:p>
            <a:pPr marL="914400" marR="45720" lvl="1" indent="-457200">
              <a:spcBef>
                <a:spcPct val="20000"/>
              </a:spcBef>
              <a:buClr>
                <a:prstClr val="black"/>
              </a:buClr>
              <a:buSzPct val="95000"/>
              <a:defRPr/>
            </a:pPr>
            <a:endParaRPr lang="en-AU" sz="2400" dirty="0">
              <a:solidFill>
                <a:prstClr val="black"/>
              </a:solidFill>
              <a:cs typeface="Arial" pitchFamily="34" charset="0"/>
            </a:endParaRPr>
          </a:p>
          <a:p>
            <a:pPr marL="914400" marR="45720" lvl="1" indent="-457200">
              <a:spcBef>
                <a:spcPct val="20000"/>
              </a:spcBef>
              <a:buClr>
                <a:prstClr val="black"/>
              </a:buClr>
              <a:buSzPct val="95000"/>
              <a:defRPr/>
            </a:pPr>
            <a:endParaRPr lang="en-AU" sz="2400" dirty="0">
              <a:solidFill>
                <a:prstClr val="black"/>
              </a:solidFill>
              <a:cs typeface="Arial" pitchFamily="34" charset="0"/>
            </a:endParaRPr>
          </a:p>
          <a:p>
            <a:pPr marL="914400" marR="45720" lvl="1" indent="-457200">
              <a:spcBef>
                <a:spcPct val="20000"/>
              </a:spcBef>
              <a:buClr>
                <a:prstClr val="black"/>
              </a:buClr>
              <a:buSzPct val="95000"/>
              <a:buFontTx/>
              <a:buChar char="-"/>
              <a:defRPr/>
            </a:pPr>
            <a:endParaRPr lang="en-AU" sz="2400" dirty="0">
              <a:solidFill>
                <a:prstClr val="black"/>
              </a:solidFill>
              <a:cs typeface="Arial" pitchFamily="34" charset="0"/>
            </a:endParaRPr>
          </a:p>
          <a:p>
            <a:pPr marL="457200" marR="45720" indent="-457200">
              <a:spcBef>
                <a:spcPct val="20000"/>
              </a:spcBef>
              <a:buClr>
                <a:prstClr val="black"/>
              </a:buClr>
              <a:buSzPct val="95000"/>
              <a:defRPr/>
            </a:pPr>
            <a:r>
              <a:rPr lang="en-AU" sz="2400" dirty="0">
                <a:solidFill>
                  <a:prstClr val="black"/>
                </a:solidFill>
                <a:cs typeface="Arial" pitchFamily="34" charset="0"/>
              </a:rPr>
              <a:t>	 </a:t>
            </a:r>
          </a:p>
          <a:p>
            <a:pPr marR="45720">
              <a:spcBef>
                <a:spcPct val="20000"/>
              </a:spcBef>
              <a:buClr>
                <a:prstClr val="black"/>
              </a:buClr>
              <a:buSzPct val="95000"/>
              <a:buFont typeface="Arial" pitchFamily="34" charset="0"/>
              <a:buChar char="•"/>
              <a:defRPr/>
            </a:pPr>
            <a:endParaRPr lang="en-AU" sz="2400" dirty="0">
              <a:solidFill>
                <a:prstClr val="black"/>
              </a:solidFill>
              <a:cs typeface="Arial" pitchFamily="34" charset="0"/>
            </a:endParaRPr>
          </a:p>
          <a:p>
            <a:pPr marR="45720">
              <a:spcBef>
                <a:spcPct val="20000"/>
              </a:spcBef>
              <a:buClr>
                <a:prstClr val="black"/>
              </a:buClr>
              <a:buSzPct val="95000"/>
              <a:buFont typeface="Arial" pitchFamily="34" charset="0"/>
              <a:buChar char="•"/>
              <a:defRPr/>
            </a:pPr>
            <a:endParaRPr lang="en-AU" sz="2400" dirty="0">
              <a:solidFill>
                <a:prstClr val="black"/>
              </a:solidFill>
              <a:cs typeface="Arial" pitchFamily="34" charset="0"/>
            </a:endParaRPr>
          </a:p>
        </p:txBody>
      </p:sp>
      <p:pic>
        <p:nvPicPr>
          <p:cNvPr id="11266" name="Picture 2" descr="http://www.guamreeflife.com/images/organisms/fullsize/reeffishes/surgeonfishes/acanthurus_triostegus/acanthurus_triostegus_full5.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6024" b="-5924"/>
          <a:stretch/>
        </p:blipFill>
        <p:spPr bwMode="auto">
          <a:xfrm>
            <a:off x="5487006" y="2944123"/>
            <a:ext cx="3045434" cy="2933149"/>
          </a:xfrm>
          <a:prstGeom prst="rect">
            <a:avLst/>
          </a:prstGeom>
          <a:noFill/>
          <a:extLst>
            <a:ext uri="{909E8E84-426E-40DD-AFC4-6F175D3DCCD1}">
              <a14:hiddenFill xmlns:a14="http://schemas.microsoft.com/office/drawing/2010/main">
                <a:solidFill>
                  <a:srgbClr val="FFFFFF"/>
                </a:solidFill>
              </a14:hiddenFill>
            </a:ext>
          </a:extLst>
        </p:spPr>
      </p:pic>
      <p:sp>
        <p:nvSpPr>
          <p:cNvPr id="31" name="Title 1"/>
          <p:cNvSpPr txBox="1">
            <a:spLocks/>
          </p:cNvSpPr>
          <p:nvPr/>
        </p:nvSpPr>
        <p:spPr>
          <a:xfrm>
            <a:off x="-36512" y="-94238"/>
            <a:ext cx="9052644" cy="642918"/>
          </a:xfrm>
          <a:prstGeom prst="rect">
            <a:avLst/>
          </a:prstGeom>
        </p:spPr>
        <p:txBody>
          <a:bodyPr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AU" sz="2800" b="1" kern="0" dirty="0">
                <a:solidFill>
                  <a:srgbClr val="00B0F0"/>
                </a:solidFill>
                <a:effectLst>
                  <a:outerShdw blurRad="50000" dist="30000" dir="5400000" algn="tl" rotWithShape="0">
                    <a:srgbClr val="000000">
                      <a:alpha val="30000"/>
                    </a:srgbClr>
                  </a:outerShdw>
                </a:effectLst>
                <a:latin typeface="+mj-lt"/>
                <a:ea typeface="+mj-ea"/>
                <a:cs typeface="Arial" pitchFamily="34" charset="0"/>
              </a:rPr>
              <a:t>H</a:t>
            </a:r>
            <a:r>
              <a:rPr kumimoji="0" lang="en-AU" sz="2800" b="1" i="0" u="none" strike="noStrike" kern="0" cap="none" spc="0" normalizeH="0" baseline="0" noProof="0" dirty="0" err="1" smtClean="0">
                <a:ln>
                  <a:noFill/>
                </a:ln>
                <a:solidFill>
                  <a:srgbClr val="00B0F0"/>
                </a:solidFill>
                <a:effectLst>
                  <a:outerShdw blurRad="50000" dist="30000" dir="5400000" algn="tl" rotWithShape="0">
                    <a:srgbClr val="000000">
                      <a:alpha val="30000"/>
                    </a:srgbClr>
                  </a:outerShdw>
                </a:effectLst>
                <a:uLnTx/>
                <a:uFillTx/>
                <a:latin typeface="+mj-lt"/>
                <a:ea typeface="+mj-ea"/>
                <a:cs typeface="Arial" pitchFamily="34" charset="0"/>
              </a:rPr>
              <a:t>erbivorous</a:t>
            </a:r>
            <a:r>
              <a:rPr kumimoji="0" lang="en-AU" sz="2800" b="1" i="0" u="none" strike="noStrike" kern="0" cap="none" spc="0" normalizeH="0" baseline="0" noProof="0" dirty="0" smtClean="0">
                <a:ln>
                  <a:noFill/>
                </a:ln>
                <a:solidFill>
                  <a:srgbClr val="00B0F0"/>
                </a:solidFill>
                <a:effectLst>
                  <a:outerShdw blurRad="50000" dist="30000" dir="5400000" algn="tl" rotWithShape="0">
                    <a:srgbClr val="000000">
                      <a:alpha val="30000"/>
                    </a:srgbClr>
                  </a:outerShdw>
                </a:effectLst>
                <a:uLnTx/>
                <a:uFillTx/>
                <a:latin typeface="+mj-lt"/>
                <a:ea typeface="+mj-ea"/>
                <a:cs typeface="Arial" pitchFamily="34" charset="0"/>
              </a:rPr>
              <a:t> coral reef fishes</a:t>
            </a:r>
            <a:endParaRPr kumimoji="0" lang="en-AU" sz="2800" b="1" i="0" u="none" strike="noStrike" kern="1200" cap="none" spc="0" normalizeH="0" baseline="0" noProof="0" dirty="0">
              <a:ln>
                <a:noFill/>
              </a:ln>
              <a:solidFill>
                <a:srgbClr val="00B0F0"/>
              </a:solidFill>
              <a:effectLst>
                <a:outerShdw blurRad="50000" dist="30000" dir="5400000" algn="tl" rotWithShape="0">
                  <a:srgbClr val="000000">
                    <a:alpha val="30000"/>
                  </a:srgbClr>
                </a:outerShdw>
              </a:effectLst>
              <a:uLnTx/>
              <a:uFillTx/>
              <a:latin typeface="+mj-lt"/>
              <a:ea typeface="+mj-ea"/>
              <a:cs typeface="Arial" pitchFamily="34" charset="0"/>
            </a:endParaRPr>
          </a:p>
        </p:txBody>
      </p:sp>
    </p:spTree>
    <p:custDataLst>
      <p:tags r:id="rId1"/>
    </p:custDataLst>
    <p:extLst>
      <p:ext uri="{BB962C8B-B14F-4D97-AF65-F5344CB8AC3E}">
        <p14:creationId xmlns:p14="http://schemas.microsoft.com/office/powerpoint/2010/main" val="25259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9">
                                            <p:txEl>
                                              <p:pRg st="7" end="7"/>
                                            </p:txEl>
                                          </p:spTgt>
                                        </p:tgtEl>
                                        <p:attrNameLst>
                                          <p:attrName>style.opacity</p:attrName>
                                        </p:attrNameLst>
                                      </p:cBhvr>
                                      <p:to>
                                        <p:strVal val="0.5"/>
                                      </p:to>
                                    </p:set>
                                    <p:animEffect filter="image" prLst="opacity: 0.5">
                                      <p:cBhvr rctx="IE">
                                        <p:cTn id="7" dur="indefinite"/>
                                        <p:tgtEl>
                                          <p:spTgt spid="9">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mph" presetSubtype="0" nodeType="clickEffect">
                                  <p:stCondLst>
                                    <p:cond delay="0"/>
                                  </p:stCondLst>
                                  <p:childTnLst>
                                    <p:set>
                                      <p:cBhvr rctx="PPT">
                                        <p:cTn id="15" dur="indefinite"/>
                                        <p:tgtEl>
                                          <p:spTgt spid="9">
                                            <p:txEl>
                                              <p:pRg st="9" end="9"/>
                                            </p:txEl>
                                          </p:spTgt>
                                        </p:tgtEl>
                                        <p:attrNameLst>
                                          <p:attrName>style.opacity</p:attrName>
                                        </p:attrNameLst>
                                      </p:cBhvr>
                                      <p:to>
                                        <p:strVal val="0.5"/>
                                      </p:to>
                                    </p:set>
                                    <p:animEffect filter="image" prLst="opacity: 0.5">
                                      <p:cBhvr rctx="IE">
                                        <p:cTn id="16" dur="indefinite"/>
                                        <p:tgtEl>
                                          <p:spTgt spid="9">
                                            <p:txEl>
                                              <p:pRg st="9" end="9"/>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nodeType="clickEffect">
                                  <p:stCondLst>
                                    <p:cond delay="0"/>
                                  </p:stCondLst>
                                  <p:childTnLst>
                                    <p:set>
                                      <p:cBhvr rctx="PPT">
                                        <p:cTn id="24" dur="indefinite"/>
                                        <p:tgtEl>
                                          <p:spTgt spid="9">
                                            <p:txEl>
                                              <p:pRg st="11" end="11"/>
                                            </p:txEl>
                                          </p:spTgt>
                                        </p:tgtEl>
                                        <p:attrNameLst>
                                          <p:attrName>style.opacity</p:attrName>
                                        </p:attrNameLst>
                                      </p:cBhvr>
                                      <p:to>
                                        <p:strVal val="0.5"/>
                                      </p:to>
                                    </p:set>
                                    <p:animEffect filter="image" prLst="opacity: 0.5">
                                      <p:cBhvr rctx="IE">
                                        <p:cTn id="25" dur="indefinite"/>
                                        <p:tgtEl>
                                          <p:spTgt spid="9">
                                            <p:txEl>
                                              <p:pRg st="11" end="1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9">
                                            <p:txEl>
                                              <p:pRg st="13" end="13"/>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9" presetClass="emph" presetSubtype="0" nodeType="clickEffect">
                                  <p:stCondLst>
                                    <p:cond delay="0"/>
                                  </p:stCondLst>
                                  <p:childTnLst>
                                    <p:set>
                                      <p:cBhvr rctx="PPT">
                                        <p:cTn id="33" dur="indefinite"/>
                                        <p:tgtEl>
                                          <p:spTgt spid="9">
                                            <p:txEl>
                                              <p:pRg st="13" end="13"/>
                                            </p:txEl>
                                          </p:spTgt>
                                        </p:tgtEl>
                                        <p:attrNameLst>
                                          <p:attrName>style.opacity</p:attrName>
                                        </p:attrNameLst>
                                      </p:cBhvr>
                                      <p:to>
                                        <p:strVal val="0.5"/>
                                      </p:to>
                                    </p:set>
                                    <p:animEffect filter="image" prLst="opacity: 0.5">
                                      <p:cBhvr rctx="IE">
                                        <p:cTn id="34" dur="indefinite"/>
                                        <p:tgtEl>
                                          <p:spTgt spid="9">
                                            <p:txEl>
                                              <p:pRg st="13" end="1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15" end="1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xEl>
                                              <p:pRg st="16" end="1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9" presetClass="emph" presetSubtype="0" nodeType="clickEffect">
                                  <p:stCondLst>
                                    <p:cond delay="0"/>
                                  </p:stCondLst>
                                  <p:childTnLst>
                                    <p:set>
                                      <p:cBhvr rctx="PPT">
                                        <p:cTn id="44" dur="indefinite"/>
                                        <p:tgtEl>
                                          <p:spTgt spid="9">
                                            <p:txEl>
                                              <p:pRg st="15" end="15"/>
                                            </p:txEl>
                                          </p:spTgt>
                                        </p:tgtEl>
                                        <p:attrNameLst>
                                          <p:attrName>style.opacity</p:attrName>
                                        </p:attrNameLst>
                                      </p:cBhvr>
                                      <p:to>
                                        <p:strVal val="0.5"/>
                                      </p:to>
                                    </p:set>
                                    <p:animEffect filter="image" prLst="opacity: 0.5">
                                      <p:cBhvr rctx="IE">
                                        <p:cTn id="45" dur="indefinite"/>
                                        <p:tgtEl>
                                          <p:spTgt spid="9">
                                            <p:txEl>
                                              <p:pRg st="15" end="15"/>
                                            </p:txEl>
                                          </p:spTgt>
                                        </p:tgtEl>
                                      </p:cBhvr>
                                    </p:animEffect>
                                  </p:childTnLst>
                                </p:cTn>
                              </p:par>
                              <p:par>
                                <p:cTn id="46" presetID="9" presetClass="emph" presetSubtype="0" nodeType="withEffect">
                                  <p:stCondLst>
                                    <p:cond delay="0"/>
                                  </p:stCondLst>
                                  <p:childTnLst>
                                    <p:set>
                                      <p:cBhvr rctx="PPT">
                                        <p:cTn id="47" dur="indefinite"/>
                                        <p:tgtEl>
                                          <p:spTgt spid="9">
                                            <p:txEl>
                                              <p:pRg st="16" end="16"/>
                                            </p:txEl>
                                          </p:spTgt>
                                        </p:tgtEl>
                                        <p:attrNameLst>
                                          <p:attrName>style.opacity</p:attrName>
                                        </p:attrNameLst>
                                      </p:cBhvr>
                                      <p:to>
                                        <p:strVal val="0.5"/>
                                      </p:to>
                                    </p:set>
                                    <p:animEffect filter="image" prLst="opacity: 0.5">
                                      <p:cBhvr rctx="IE">
                                        <p:cTn id="48" dur="indefinite"/>
                                        <p:tgtEl>
                                          <p:spTgt spid="9">
                                            <p:txEl>
                                              <p:pRg st="16" end="1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2"/>
          <p:cNvSpPr txBox="1">
            <a:spLocks/>
          </p:cNvSpPr>
          <p:nvPr/>
        </p:nvSpPr>
        <p:spPr>
          <a:xfrm>
            <a:off x="1682688" y="1268760"/>
            <a:ext cx="7281800" cy="4725144"/>
          </a:xfrm>
          <a:prstGeom prst="rect">
            <a:avLst/>
          </a:prstGeom>
          <a:ln>
            <a:noFill/>
          </a:ln>
        </p:spPr>
        <p:txBody>
          <a:bodyPr vert="horz" lIns="0" rIns="18288" anchor="ctr">
            <a:noAutofit/>
          </a:bodyPr>
          <a:lstStyle/>
          <a:p>
            <a:pPr marR="45720" lvl="0">
              <a:spcBef>
                <a:spcPct val="20000"/>
              </a:spcBef>
              <a:buClr>
                <a:schemeClr val="accent3"/>
              </a:buClr>
              <a:buSzPct val="95000"/>
              <a:defRPr/>
            </a:pPr>
            <a:endParaRPr lang="en-AU" sz="2400" dirty="0" smtClean="0">
              <a:cs typeface="Arial" pitchFamily="34" charset="0"/>
            </a:endParaRPr>
          </a:p>
          <a:p>
            <a:pPr marR="45720" lvl="0">
              <a:spcBef>
                <a:spcPct val="20000"/>
              </a:spcBef>
              <a:buClr>
                <a:schemeClr val="accent3"/>
              </a:buClr>
              <a:buSzPct val="95000"/>
              <a:defRPr/>
            </a:pPr>
            <a:endParaRPr lang="en-AU" sz="2400" dirty="0">
              <a:cs typeface="Arial" pitchFamily="34" charset="0"/>
            </a:endParaRPr>
          </a:p>
          <a:p>
            <a:pPr marR="45720" lvl="0">
              <a:spcBef>
                <a:spcPct val="20000"/>
              </a:spcBef>
              <a:buClr>
                <a:schemeClr val="accent3"/>
              </a:buClr>
              <a:buSzPct val="95000"/>
              <a:defRPr/>
            </a:pPr>
            <a:endParaRPr lang="en-AU" sz="2400" dirty="0" smtClean="0">
              <a:cs typeface="Arial" pitchFamily="34" charset="0"/>
            </a:endParaRPr>
          </a:p>
          <a:p>
            <a:pPr marR="45720" lvl="0">
              <a:spcBef>
                <a:spcPct val="20000"/>
              </a:spcBef>
              <a:buClr>
                <a:schemeClr val="accent3"/>
              </a:buClr>
              <a:buSzPct val="95000"/>
              <a:defRPr/>
            </a:pPr>
            <a:endParaRPr lang="en-AU" sz="2400" b="1" dirty="0" smtClean="0">
              <a:cs typeface="Arial" pitchFamily="34" charset="0"/>
            </a:endParaRPr>
          </a:p>
          <a:p>
            <a:pPr marR="45720" lvl="0">
              <a:spcBef>
                <a:spcPct val="20000"/>
              </a:spcBef>
              <a:buClr>
                <a:schemeClr val="accent3"/>
              </a:buClr>
              <a:buSzPct val="95000"/>
              <a:defRPr/>
            </a:pPr>
            <a:endParaRPr lang="en-AU" sz="2400" b="1" dirty="0" smtClean="0">
              <a:cs typeface="Arial" pitchFamily="34" charset="0"/>
            </a:endParaRPr>
          </a:p>
          <a:p>
            <a:pPr marR="45720" lvl="0">
              <a:spcBef>
                <a:spcPct val="20000"/>
              </a:spcBef>
              <a:buClr>
                <a:schemeClr val="accent3"/>
              </a:buClr>
              <a:buSzPct val="95000"/>
              <a:defRPr/>
            </a:pPr>
            <a:endParaRPr lang="en-AU" sz="2400" b="1" dirty="0" smtClean="0">
              <a:cs typeface="Arial" pitchFamily="34" charset="0"/>
            </a:endParaRPr>
          </a:p>
          <a:p>
            <a:pPr marL="342900" marR="45720" lvl="0" indent="-342900">
              <a:spcBef>
                <a:spcPct val="20000"/>
              </a:spcBef>
              <a:buClr>
                <a:schemeClr val="accent3"/>
              </a:buClr>
              <a:buSzPct val="95000"/>
              <a:buFont typeface="Arial" pitchFamily="34" charset="0"/>
              <a:buChar char="•"/>
              <a:defRPr/>
            </a:pPr>
            <a:r>
              <a:rPr lang="en-AU" sz="2400" dirty="0" smtClean="0">
                <a:cs typeface="Arial" pitchFamily="34" charset="0"/>
              </a:rPr>
              <a:t>Widespread, common </a:t>
            </a:r>
            <a:r>
              <a:rPr lang="en-AU" sz="2400" dirty="0">
                <a:cs typeface="Arial" pitchFamily="34" charset="0"/>
              </a:rPr>
              <a:t>&amp;</a:t>
            </a:r>
            <a:r>
              <a:rPr lang="en-AU" sz="2400" dirty="0" smtClean="0">
                <a:cs typeface="Arial" pitchFamily="34" charset="0"/>
              </a:rPr>
              <a:t> abundant</a:t>
            </a:r>
          </a:p>
          <a:p>
            <a:pPr marR="45720" lvl="0">
              <a:spcBef>
                <a:spcPct val="20000"/>
              </a:spcBef>
              <a:buClr>
                <a:schemeClr val="accent3"/>
              </a:buClr>
              <a:buSzPct val="95000"/>
              <a:defRPr/>
            </a:pPr>
            <a:endParaRPr lang="en-AU" sz="2000" dirty="0" smtClean="0">
              <a:cs typeface="Arial" pitchFamily="34" charset="0"/>
            </a:endParaRPr>
          </a:p>
          <a:p>
            <a:pPr marL="342900" marR="45720" lvl="0" indent="-342900">
              <a:spcBef>
                <a:spcPct val="20000"/>
              </a:spcBef>
              <a:buClr>
                <a:schemeClr val="accent3"/>
              </a:buClr>
              <a:buSzPct val="95000"/>
              <a:buFont typeface="Arial" pitchFamily="34" charset="0"/>
              <a:buChar char="•"/>
              <a:defRPr/>
            </a:pPr>
            <a:r>
              <a:rPr lang="en-AU" sz="2400" dirty="0" smtClean="0">
                <a:cs typeface="Arial" pitchFamily="34" charset="0"/>
              </a:rPr>
              <a:t>Mostly herbivores (27/41 GBR species)</a:t>
            </a:r>
          </a:p>
          <a:p>
            <a:pPr marL="800100" marR="45720" lvl="1" indent="-342900">
              <a:spcBef>
                <a:spcPct val="20000"/>
              </a:spcBef>
              <a:buClr>
                <a:schemeClr val="accent3"/>
              </a:buClr>
              <a:buSzPct val="95000"/>
              <a:buFontTx/>
              <a:buChar char="-"/>
              <a:defRPr/>
            </a:pPr>
            <a:endParaRPr lang="en-AU" sz="2000" dirty="0" smtClean="0">
              <a:cs typeface="Arial" pitchFamily="34" charset="0"/>
            </a:endParaRPr>
          </a:p>
          <a:p>
            <a:pPr marL="342900" marR="45720" indent="-342900">
              <a:spcBef>
                <a:spcPct val="20000"/>
              </a:spcBef>
              <a:buClr>
                <a:schemeClr val="accent3"/>
              </a:buClr>
              <a:buSzPct val="95000"/>
              <a:buFont typeface="Arial" pitchFamily="34" charset="0"/>
              <a:buChar char="•"/>
              <a:defRPr/>
            </a:pPr>
            <a:r>
              <a:rPr lang="en-AU" sz="2400" b="1" dirty="0" smtClean="0">
                <a:cs typeface="Arial" pitchFamily="34" charset="0"/>
                <a:sym typeface="Wingdings" pitchFamily="2" charset="2"/>
              </a:rPr>
              <a:t>Little known of ecological roles of grazer/detritivores</a:t>
            </a:r>
            <a:endParaRPr lang="en-AU" sz="2400" b="1" dirty="0">
              <a:cs typeface="Arial" pitchFamily="34" charset="0"/>
              <a:sym typeface="Wingdings" pitchFamily="2" charset="2"/>
            </a:endParaRPr>
          </a:p>
          <a:p>
            <a:pPr marR="45720" lvl="0">
              <a:spcBef>
                <a:spcPct val="20000"/>
              </a:spcBef>
              <a:buClr>
                <a:schemeClr val="accent3"/>
              </a:buClr>
              <a:buSzPct val="95000"/>
              <a:defRPr/>
            </a:pPr>
            <a:r>
              <a:rPr lang="en-AU" sz="2400" dirty="0">
                <a:cs typeface="Arial" pitchFamily="34" charset="0"/>
              </a:rPr>
              <a:t>	- </a:t>
            </a:r>
            <a:r>
              <a:rPr lang="en-AU" sz="2400" dirty="0" smtClean="0">
                <a:cs typeface="Arial" pitchFamily="34" charset="0"/>
              </a:rPr>
              <a:t>foraging morphology/strategies</a:t>
            </a:r>
            <a:endParaRPr lang="en-AU" sz="2400" dirty="0">
              <a:cs typeface="Arial" pitchFamily="34" charset="0"/>
            </a:endParaRPr>
          </a:p>
          <a:p>
            <a:pPr marR="45720" lvl="0">
              <a:spcBef>
                <a:spcPct val="20000"/>
              </a:spcBef>
              <a:buClr>
                <a:schemeClr val="accent3"/>
              </a:buClr>
              <a:buSzPct val="95000"/>
              <a:defRPr/>
            </a:pPr>
            <a:r>
              <a:rPr lang="en-AU" sz="2400" dirty="0">
                <a:cs typeface="Arial" pitchFamily="34" charset="0"/>
              </a:rPr>
              <a:t>	- interspecific </a:t>
            </a:r>
            <a:r>
              <a:rPr lang="en-AU" sz="2400" dirty="0" smtClean="0">
                <a:cs typeface="Arial" pitchFamily="34" charset="0"/>
              </a:rPr>
              <a:t>grazing relationships</a:t>
            </a:r>
            <a:endParaRPr lang="en-AU" sz="2400" dirty="0">
              <a:cs typeface="Arial" pitchFamily="34" charset="0"/>
            </a:endParaRPr>
          </a:p>
          <a:p>
            <a:pPr marR="45720" lvl="0">
              <a:spcBef>
                <a:spcPct val="20000"/>
              </a:spcBef>
              <a:buClr>
                <a:schemeClr val="accent3"/>
              </a:buClr>
              <a:buSzPct val="95000"/>
              <a:defRPr/>
            </a:pPr>
            <a:r>
              <a:rPr lang="en-AU" sz="2400" dirty="0">
                <a:cs typeface="Arial" pitchFamily="34" charset="0"/>
              </a:rPr>
              <a:t>	</a:t>
            </a:r>
            <a:r>
              <a:rPr lang="en-AU" sz="2400" dirty="0" smtClean="0">
                <a:cs typeface="Arial" pitchFamily="34" charset="0"/>
              </a:rPr>
              <a:t>- diet/</a:t>
            </a:r>
            <a:r>
              <a:rPr lang="en-AU" sz="2400" dirty="0" err="1" smtClean="0">
                <a:cs typeface="Arial" pitchFamily="34" charset="0"/>
              </a:rPr>
              <a:t>trophodynamic</a:t>
            </a:r>
            <a:r>
              <a:rPr lang="en-AU" sz="2400" dirty="0" smtClean="0">
                <a:cs typeface="Arial" pitchFamily="34" charset="0"/>
              </a:rPr>
              <a:t> </a:t>
            </a:r>
            <a:r>
              <a:rPr lang="en-AU" sz="2400" dirty="0">
                <a:cs typeface="Arial" pitchFamily="34" charset="0"/>
              </a:rPr>
              <a:t>analyses</a:t>
            </a:r>
          </a:p>
          <a:p>
            <a:pPr marL="342900" marR="45720" lvl="0" indent="-342900">
              <a:spcBef>
                <a:spcPct val="20000"/>
              </a:spcBef>
              <a:buClr>
                <a:schemeClr val="accent3"/>
              </a:buClr>
              <a:buSzPct val="95000"/>
              <a:buFontTx/>
              <a:buChar char="-"/>
              <a:defRPr/>
            </a:pPr>
            <a:endParaRPr lang="en-AU" sz="2400" dirty="0"/>
          </a:p>
          <a:p>
            <a:pPr marR="45720" lvl="0">
              <a:spcBef>
                <a:spcPct val="20000"/>
              </a:spcBef>
              <a:buClr>
                <a:schemeClr val="accent3"/>
              </a:buClr>
              <a:buSzPct val="95000"/>
              <a:defRPr/>
            </a:pPr>
            <a:endParaRPr lang="en-AU" sz="2400" dirty="0">
              <a:cs typeface="Arial" pitchFamily="34" charset="0"/>
            </a:endParaRPr>
          </a:p>
          <a:p>
            <a:pPr marR="45720" lvl="0">
              <a:spcBef>
                <a:spcPct val="20000"/>
              </a:spcBef>
              <a:buClr>
                <a:schemeClr val="accent3"/>
              </a:buClr>
              <a:buSzPct val="95000"/>
              <a:defRPr/>
            </a:pPr>
            <a:r>
              <a:rPr lang="en-AU" sz="2400" dirty="0" smtClean="0">
                <a:cs typeface="Arial" pitchFamily="34" charset="0"/>
              </a:rPr>
              <a:t>	</a:t>
            </a:r>
          </a:p>
          <a:p>
            <a:pPr marL="914400" marR="45720" lvl="1" indent="-457200">
              <a:spcBef>
                <a:spcPct val="20000"/>
              </a:spcBef>
              <a:buClr>
                <a:prstClr val="black"/>
              </a:buClr>
              <a:buSzPct val="95000"/>
              <a:defRPr/>
            </a:pPr>
            <a:endParaRPr lang="en-AU" sz="2400" dirty="0" smtClean="0">
              <a:solidFill>
                <a:prstClr val="black"/>
              </a:solidFill>
              <a:cs typeface="Arial" pitchFamily="34" charset="0"/>
            </a:endParaRPr>
          </a:p>
          <a:p>
            <a:pPr marL="914400" marR="45720" lvl="1" indent="-457200">
              <a:spcBef>
                <a:spcPct val="20000"/>
              </a:spcBef>
              <a:buClr>
                <a:prstClr val="black"/>
              </a:buClr>
              <a:buSzPct val="95000"/>
              <a:defRPr/>
            </a:pPr>
            <a:endParaRPr lang="en-AU" sz="2400" dirty="0">
              <a:solidFill>
                <a:prstClr val="black"/>
              </a:solidFill>
              <a:cs typeface="Arial" pitchFamily="34" charset="0"/>
            </a:endParaRPr>
          </a:p>
          <a:p>
            <a:pPr marL="914400" marR="45720" lvl="1" indent="-457200">
              <a:spcBef>
                <a:spcPct val="20000"/>
              </a:spcBef>
              <a:buClr>
                <a:prstClr val="black"/>
              </a:buClr>
              <a:buSzPct val="95000"/>
              <a:defRPr/>
            </a:pPr>
            <a:endParaRPr lang="en-AU" sz="2400" dirty="0">
              <a:solidFill>
                <a:prstClr val="black"/>
              </a:solidFill>
              <a:cs typeface="Arial" pitchFamily="34" charset="0"/>
            </a:endParaRPr>
          </a:p>
          <a:p>
            <a:pPr marL="914400" marR="45720" lvl="1" indent="-457200">
              <a:spcBef>
                <a:spcPct val="20000"/>
              </a:spcBef>
              <a:buClr>
                <a:prstClr val="black"/>
              </a:buClr>
              <a:buSzPct val="95000"/>
              <a:defRPr/>
            </a:pPr>
            <a:endParaRPr lang="en-AU" sz="2400" dirty="0">
              <a:solidFill>
                <a:prstClr val="black"/>
              </a:solidFill>
              <a:cs typeface="Arial" pitchFamily="34" charset="0"/>
            </a:endParaRPr>
          </a:p>
          <a:p>
            <a:pPr marL="914400" marR="45720" lvl="1" indent="-457200">
              <a:spcBef>
                <a:spcPct val="20000"/>
              </a:spcBef>
              <a:buClr>
                <a:prstClr val="black"/>
              </a:buClr>
              <a:buSzPct val="95000"/>
              <a:defRPr/>
            </a:pPr>
            <a:endParaRPr lang="en-AU" sz="2400" dirty="0">
              <a:solidFill>
                <a:prstClr val="black"/>
              </a:solidFill>
              <a:cs typeface="Arial" pitchFamily="34" charset="0"/>
            </a:endParaRPr>
          </a:p>
          <a:p>
            <a:pPr marL="914400" marR="45720" lvl="1" indent="-457200">
              <a:spcBef>
                <a:spcPct val="20000"/>
              </a:spcBef>
              <a:buClr>
                <a:prstClr val="black"/>
              </a:buClr>
              <a:buSzPct val="95000"/>
              <a:buFontTx/>
              <a:buChar char="-"/>
              <a:defRPr/>
            </a:pPr>
            <a:endParaRPr lang="en-AU" sz="2400" dirty="0">
              <a:solidFill>
                <a:prstClr val="black"/>
              </a:solidFill>
              <a:cs typeface="Arial" pitchFamily="34" charset="0"/>
            </a:endParaRPr>
          </a:p>
          <a:p>
            <a:pPr marL="457200" marR="45720" indent="-457200">
              <a:spcBef>
                <a:spcPct val="20000"/>
              </a:spcBef>
              <a:buClr>
                <a:prstClr val="black"/>
              </a:buClr>
              <a:buSzPct val="95000"/>
              <a:defRPr/>
            </a:pPr>
            <a:r>
              <a:rPr lang="en-AU" sz="2400" dirty="0">
                <a:solidFill>
                  <a:prstClr val="black"/>
                </a:solidFill>
                <a:cs typeface="Arial" pitchFamily="34" charset="0"/>
              </a:rPr>
              <a:t>	 </a:t>
            </a:r>
          </a:p>
          <a:p>
            <a:pPr marR="45720">
              <a:spcBef>
                <a:spcPct val="20000"/>
              </a:spcBef>
              <a:buClr>
                <a:prstClr val="black"/>
              </a:buClr>
              <a:buSzPct val="95000"/>
              <a:buFont typeface="Arial" pitchFamily="34" charset="0"/>
              <a:buChar char="•"/>
              <a:defRPr/>
            </a:pPr>
            <a:endParaRPr lang="en-AU" sz="2400" dirty="0">
              <a:solidFill>
                <a:prstClr val="black"/>
              </a:solidFill>
              <a:cs typeface="Arial" pitchFamily="34" charset="0"/>
            </a:endParaRPr>
          </a:p>
          <a:p>
            <a:pPr marR="45720">
              <a:spcBef>
                <a:spcPct val="20000"/>
              </a:spcBef>
              <a:buClr>
                <a:prstClr val="black"/>
              </a:buClr>
              <a:buSzPct val="95000"/>
              <a:buFont typeface="Arial" pitchFamily="34" charset="0"/>
              <a:buChar char="•"/>
              <a:defRPr/>
            </a:pPr>
            <a:endParaRPr lang="en-AU" sz="2400" dirty="0">
              <a:solidFill>
                <a:prstClr val="black"/>
              </a:solidFill>
              <a:cs typeface="Arial" pitchFamily="34" charset="0"/>
            </a:endParaRPr>
          </a:p>
        </p:txBody>
      </p:sp>
      <p:sp>
        <p:nvSpPr>
          <p:cNvPr id="31" name="Title 1"/>
          <p:cNvSpPr txBox="1">
            <a:spLocks/>
          </p:cNvSpPr>
          <p:nvPr/>
        </p:nvSpPr>
        <p:spPr>
          <a:xfrm>
            <a:off x="1603524" y="-99392"/>
            <a:ext cx="7000924" cy="642918"/>
          </a:xfrm>
          <a:prstGeom prst="rect">
            <a:avLst/>
          </a:prstGeom>
        </p:spPr>
        <p:txBody>
          <a:bodyPr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AU" sz="2800" b="1" kern="0"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rPr>
              <a:t>Acanthuridae </a:t>
            </a:r>
            <a:r>
              <a:rPr lang="en-AU" sz="2400" b="1" kern="0"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rPr>
              <a:t>(surgeonfishes, unicornfishes, tangs)</a:t>
            </a:r>
            <a:endParaRPr kumimoji="0" lang="en-AU" sz="2800" b="1" i="0" u="none" strike="noStrike" kern="1200" cap="none" spc="0" normalizeH="0" baseline="0" noProof="0" dirty="0">
              <a:ln>
                <a:noFill/>
              </a:ln>
              <a:solidFill>
                <a:srgbClr val="00B0F0"/>
              </a:solidFill>
              <a:effectLst>
                <a:outerShdw blurRad="50000" dist="30000" dir="5400000" algn="tl" rotWithShape="0">
                  <a:srgbClr val="000000">
                    <a:alpha val="30000"/>
                  </a:srgbClr>
                </a:outerShdw>
              </a:effectLst>
              <a:uLnTx/>
              <a:uFillTx/>
              <a:latin typeface="+mj-lt"/>
              <a:ea typeface="+mj-ea"/>
              <a:cs typeface="Arial" pitchFamily="34" charset="0"/>
            </a:endParaRPr>
          </a:p>
        </p:txBody>
      </p:sp>
      <p:grpSp>
        <p:nvGrpSpPr>
          <p:cNvPr id="15" name="Group 14"/>
          <p:cNvGrpSpPr/>
          <p:nvPr/>
        </p:nvGrpSpPr>
        <p:grpSpPr>
          <a:xfrm>
            <a:off x="-4980" y="19914"/>
            <a:ext cx="1579439" cy="6819633"/>
            <a:chOff x="-22657" y="37611"/>
            <a:chExt cx="1585956" cy="6847773"/>
          </a:xfrm>
        </p:grpSpPr>
        <p:pic>
          <p:nvPicPr>
            <p:cNvPr id="16" name="Picture 6" descr="http://tbn1.google.com/images?q=tbn:2uMlBdi3b55JzM:http://animal-world.com/encyclo/marine/tangs/images/SailfinWMTaP1165.jpg">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087" y="4349520"/>
              <a:ext cx="1571606" cy="1239720"/>
            </a:xfrm>
            <a:prstGeom prst="rect">
              <a:avLst/>
            </a:prstGeom>
            <a:noFill/>
          </p:spPr>
        </p:pic>
        <p:pic>
          <p:nvPicPr>
            <p:cNvPr id="17" name="Picture 8" descr="http://tbn3.google.com/images?q=tbn:SjF3QdZSNBTeNM:http://www.novalek.com/kordon/articles/images/yellow_tang.jpg">
              <a:hlinkClick r:id="rId6"/>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2657" y="5533314"/>
              <a:ext cx="1571606" cy="1352070"/>
            </a:xfrm>
            <a:prstGeom prst="rect">
              <a:avLst/>
            </a:prstGeom>
            <a:noFill/>
          </p:spPr>
        </p:pic>
        <p:pic>
          <p:nvPicPr>
            <p:cNvPr id="18" name="Picture 2"/>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r="-64"/>
            <a:stretch/>
          </p:blipFill>
          <p:spPr bwMode="auto">
            <a:xfrm>
              <a:off x="-22657" y="37611"/>
              <a:ext cx="1584175" cy="1087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0078" y="1980643"/>
              <a:ext cx="1571597" cy="116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8"/>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8802" y="1129429"/>
              <a:ext cx="1571597" cy="859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20876" y="3090662"/>
              <a:ext cx="1584175" cy="1274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3" name="Rectangle 12"/>
          <p:cNvSpPr/>
          <p:nvPr/>
        </p:nvSpPr>
        <p:spPr>
          <a:xfrm>
            <a:off x="1640384" y="4149080"/>
            <a:ext cx="7798218" cy="523220"/>
          </a:xfrm>
          <a:prstGeom prst="rect">
            <a:avLst/>
          </a:prstGeom>
        </p:spPr>
        <p:txBody>
          <a:bodyPr wrap="square">
            <a:spAutoFit/>
          </a:bodyPr>
          <a:lstStyle/>
          <a:p>
            <a:pPr lvl="0"/>
            <a:r>
              <a:rPr lang="en-AU" sz="2800" b="1" dirty="0" smtClean="0">
                <a:solidFill>
                  <a:srgbClr val="00B0F0"/>
                </a:solidFill>
              </a:rPr>
              <a:t>-&gt; investigate roles of key grazing surgeonfish spp.</a:t>
            </a:r>
          </a:p>
        </p:txBody>
      </p:sp>
      <p:pic>
        <p:nvPicPr>
          <p:cNvPr id="14" name="Picture 2" descr="C:\Users\Alyssa\Documents\PhD files\Confirmation Docs\acanherbpics\IMG_1831.jpg"/>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3663826" y="4931417"/>
            <a:ext cx="2880320" cy="173123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78836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9">
                                            <p:txEl>
                                              <p:pRg st="6" end="6"/>
                                            </p:txEl>
                                          </p:spTgt>
                                        </p:tgtEl>
                                        <p:attrNameLst>
                                          <p:attrName>style.opacity</p:attrName>
                                        </p:attrNameLst>
                                      </p:cBhvr>
                                      <p:to>
                                        <p:strVal val="0.5"/>
                                      </p:to>
                                    </p:set>
                                    <p:animEffect filter="image" prLst="opacity: 0.5">
                                      <p:cBhvr rctx="IE">
                                        <p:cTn id="7" dur="indefinite"/>
                                        <p:tgtEl>
                                          <p:spTgt spid="9">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mph" presetSubtype="0" nodeType="clickEffect">
                                  <p:stCondLst>
                                    <p:cond delay="0"/>
                                  </p:stCondLst>
                                  <p:childTnLst>
                                    <p:set>
                                      <p:cBhvr rctx="PPT">
                                        <p:cTn id="15" dur="indefinite"/>
                                        <p:tgtEl>
                                          <p:spTgt spid="9">
                                            <p:txEl>
                                              <p:pRg st="8" end="8"/>
                                            </p:txEl>
                                          </p:spTgt>
                                        </p:tgtEl>
                                        <p:attrNameLst>
                                          <p:attrName>style.opacity</p:attrName>
                                        </p:attrNameLst>
                                      </p:cBhvr>
                                      <p:to>
                                        <p:strVal val="0.5"/>
                                      </p:to>
                                    </p:set>
                                    <p:animEffect filter="image" prLst="opacity: 0.5">
                                      <p:cBhvr rctx="IE">
                                        <p:cTn id="16" dur="indefinite"/>
                                        <p:tgtEl>
                                          <p:spTgt spid="9">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13" end="1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9" presetClass="emph" presetSubtype="0" nodeType="clickEffect">
                                  <p:stCondLst>
                                    <p:cond delay="0"/>
                                  </p:stCondLst>
                                  <p:childTnLst>
                                    <p:set>
                                      <p:cBhvr rctx="PPT">
                                        <p:cTn id="30" dur="indefinite"/>
                                        <p:tgtEl>
                                          <p:spTgt spid="9">
                                            <p:txEl>
                                              <p:pRg st="10" end="10"/>
                                            </p:txEl>
                                          </p:spTgt>
                                        </p:tgtEl>
                                        <p:attrNameLst>
                                          <p:attrName>style.opacity</p:attrName>
                                        </p:attrNameLst>
                                      </p:cBhvr>
                                      <p:to>
                                        <p:strVal val="0.5"/>
                                      </p:to>
                                    </p:set>
                                    <p:animEffect filter="image" prLst="opacity: 0.5">
                                      <p:cBhvr rctx="IE">
                                        <p:cTn id="31" dur="indefinite"/>
                                        <p:tgtEl>
                                          <p:spTgt spid="9">
                                            <p:txEl>
                                              <p:pRg st="10" end="10"/>
                                            </p:txEl>
                                          </p:spTgt>
                                        </p:tgtEl>
                                      </p:cBhvr>
                                    </p:animEffect>
                                  </p:childTnLst>
                                </p:cTn>
                              </p:par>
                              <p:par>
                                <p:cTn id="32" presetID="9" presetClass="emph" presetSubtype="0" nodeType="withEffect">
                                  <p:stCondLst>
                                    <p:cond delay="0"/>
                                  </p:stCondLst>
                                  <p:childTnLst>
                                    <p:set>
                                      <p:cBhvr rctx="PPT">
                                        <p:cTn id="33" dur="indefinite"/>
                                        <p:tgtEl>
                                          <p:spTgt spid="9">
                                            <p:txEl>
                                              <p:pRg st="11" end="11"/>
                                            </p:txEl>
                                          </p:spTgt>
                                        </p:tgtEl>
                                        <p:attrNameLst>
                                          <p:attrName>style.opacity</p:attrName>
                                        </p:attrNameLst>
                                      </p:cBhvr>
                                      <p:to>
                                        <p:strVal val="0.5"/>
                                      </p:to>
                                    </p:set>
                                    <p:animEffect filter="image" prLst="opacity: 0.5">
                                      <p:cBhvr rctx="IE">
                                        <p:cTn id="34" dur="indefinite"/>
                                        <p:tgtEl>
                                          <p:spTgt spid="9">
                                            <p:txEl>
                                              <p:pRg st="11" end="11"/>
                                            </p:txEl>
                                          </p:spTgt>
                                        </p:tgtEl>
                                      </p:cBhvr>
                                    </p:animEffect>
                                  </p:childTnLst>
                                </p:cTn>
                              </p:par>
                              <p:par>
                                <p:cTn id="35" presetID="9" presetClass="emph" presetSubtype="0" nodeType="withEffect">
                                  <p:stCondLst>
                                    <p:cond delay="0"/>
                                  </p:stCondLst>
                                  <p:childTnLst>
                                    <p:set>
                                      <p:cBhvr rctx="PPT">
                                        <p:cTn id="36" dur="indefinite"/>
                                        <p:tgtEl>
                                          <p:spTgt spid="9">
                                            <p:txEl>
                                              <p:pRg st="12" end="12"/>
                                            </p:txEl>
                                          </p:spTgt>
                                        </p:tgtEl>
                                        <p:attrNameLst>
                                          <p:attrName>style.opacity</p:attrName>
                                        </p:attrNameLst>
                                      </p:cBhvr>
                                      <p:to>
                                        <p:strVal val="0.5"/>
                                      </p:to>
                                    </p:set>
                                    <p:animEffect filter="image" prLst="opacity: 0.5">
                                      <p:cBhvr rctx="IE">
                                        <p:cTn id="37" dur="indefinite"/>
                                        <p:tgtEl>
                                          <p:spTgt spid="9">
                                            <p:txEl>
                                              <p:pRg st="12" end="12"/>
                                            </p:txEl>
                                          </p:spTgt>
                                        </p:tgtEl>
                                      </p:cBhvr>
                                    </p:animEffect>
                                  </p:childTnLst>
                                </p:cTn>
                              </p:par>
                              <p:par>
                                <p:cTn id="38" presetID="9" presetClass="emph" presetSubtype="0" nodeType="withEffect">
                                  <p:stCondLst>
                                    <p:cond delay="0"/>
                                  </p:stCondLst>
                                  <p:childTnLst>
                                    <p:set>
                                      <p:cBhvr rctx="PPT">
                                        <p:cTn id="39" dur="indefinite"/>
                                        <p:tgtEl>
                                          <p:spTgt spid="9">
                                            <p:txEl>
                                              <p:pRg st="13" end="13"/>
                                            </p:txEl>
                                          </p:spTgt>
                                        </p:tgtEl>
                                        <p:attrNameLst>
                                          <p:attrName>style.opacity</p:attrName>
                                        </p:attrNameLst>
                                      </p:cBhvr>
                                      <p:to>
                                        <p:strVal val="0.5"/>
                                      </p:to>
                                    </p:set>
                                    <p:animEffect filter="image" prLst="opacity: 0.5">
                                      <p:cBhvr rctx="IE">
                                        <p:cTn id="40" dur="indefinite"/>
                                        <p:tgtEl>
                                          <p:spTgt spid="9">
                                            <p:txEl>
                                              <p:pRg st="13" end="1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588224" y="2245783"/>
            <a:ext cx="2520280" cy="125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5674033" y="692696"/>
            <a:ext cx="1778287"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ubtitle 2"/>
          <p:cNvSpPr txBox="1">
            <a:spLocks/>
          </p:cNvSpPr>
          <p:nvPr/>
        </p:nvSpPr>
        <p:spPr>
          <a:xfrm>
            <a:off x="179512" y="2420888"/>
            <a:ext cx="6840760" cy="2088232"/>
          </a:xfrm>
          <a:prstGeom prst="rect">
            <a:avLst/>
          </a:prstGeom>
          <a:ln>
            <a:noFill/>
          </a:ln>
        </p:spPr>
        <p:txBody>
          <a:bodyPr vert="horz" lIns="0" rIns="18288" anchor="ctr">
            <a:noAutofit/>
          </a:bodyPr>
          <a:lstStyle/>
          <a:p>
            <a:pPr marR="45720">
              <a:spcBef>
                <a:spcPct val="20000"/>
              </a:spcBef>
              <a:buClr>
                <a:srgbClr val="9BBB59"/>
              </a:buClr>
              <a:buSzPct val="95000"/>
              <a:defRPr/>
            </a:pPr>
            <a:endParaRPr lang="en-AU" sz="2400" dirty="0" smtClean="0">
              <a:solidFill>
                <a:prstClr val="white"/>
              </a:solidFill>
            </a:endParaRPr>
          </a:p>
          <a:p>
            <a:pPr marR="45720">
              <a:spcBef>
                <a:spcPct val="20000"/>
              </a:spcBef>
              <a:buClr>
                <a:srgbClr val="9BBB59"/>
              </a:buClr>
              <a:buSzPct val="95000"/>
              <a:defRPr/>
            </a:pPr>
            <a:endParaRPr lang="en-AU" sz="2400" dirty="0">
              <a:solidFill>
                <a:prstClr val="white"/>
              </a:solidFill>
            </a:endParaRPr>
          </a:p>
          <a:p>
            <a:pPr marR="45720">
              <a:spcBef>
                <a:spcPct val="20000"/>
              </a:spcBef>
              <a:buClr>
                <a:srgbClr val="9BBB59"/>
              </a:buClr>
              <a:buSzPct val="95000"/>
              <a:defRPr/>
            </a:pPr>
            <a:endParaRPr lang="en-AU" sz="2400" dirty="0" smtClean="0">
              <a:solidFill>
                <a:prstClr val="white"/>
              </a:solidFill>
            </a:endParaRPr>
          </a:p>
          <a:p>
            <a:pPr marR="45720">
              <a:spcBef>
                <a:spcPct val="20000"/>
              </a:spcBef>
              <a:buClr>
                <a:srgbClr val="9BBB59"/>
              </a:buClr>
              <a:buSzPct val="95000"/>
              <a:defRPr/>
            </a:pPr>
            <a:endParaRPr lang="en-AU" sz="2400" dirty="0" smtClean="0">
              <a:solidFill>
                <a:prstClr val="white"/>
              </a:solidFill>
            </a:endParaRPr>
          </a:p>
          <a:p>
            <a:pPr marR="45720">
              <a:spcBef>
                <a:spcPct val="20000"/>
              </a:spcBef>
              <a:buClr>
                <a:srgbClr val="9BBB59"/>
              </a:buClr>
              <a:buSzPct val="95000"/>
              <a:defRPr/>
            </a:pPr>
            <a:endParaRPr lang="en-AU" sz="2400" dirty="0">
              <a:solidFill>
                <a:prstClr val="white"/>
              </a:solidFill>
            </a:endParaRPr>
          </a:p>
          <a:p>
            <a:pPr marR="45720">
              <a:spcBef>
                <a:spcPct val="20000"/>
              </a:spcBef>
              <a:buClr>
                <a:srgbClr val="9BBB59"/>
              </a:buClr>
              <a:buSzPct val="95000"/>
              <a:defRPr/>
            </a:pPr>
            <a:endParaRPr lang="en-AU" sz="2400" dirty="0" smtClean="0">
              <a:solidFill>
                <a:prstClr val="white"/>
              </a:solidFill>
            </a:endParaRPr>
          </a:p>
          <a:p>
            <a:pPr marR="45720">
              <a:spcBef>
                <a:spcPct val="20000"/>
              </a:spcBef>
              <a:buClr>
                <a:srgbClr val="9BBB59"/>
              </a:buClr>
              <a:buSzPct val="95000"/>
              <a:defRPr/>
            </a:pPr>
            <a:r>
              <a:rPr lang="en-AU" sz="2400" i="1" dirty="0" err="1" smtClean="0">
                <a:solidFill>
                  <a:prstClr val="white"/>
                </a:solidFill>
                <a:cs typeface="Arial" pitchFamily="34" charset="0"/>
                <a:sym typeface="Wingdings" pitchFamily="2" charset="2"/>
              </a:rPr>
              <a:t>Acanthurus</a:t>
            </a:r>
            <a:r>
              <a:rPr lang="en-AU" sz="2400" i="1" dirty="0" smtClean="0">
                <a:solidFill>
                  <a:prstClr val="white"/>
                </a:solidFill>
                <a:cs typeface="Arial" pitchFamily="34" charset="0"/>
                <a:sym typeface="Wingdings" pitchFamily="2" charset="2"/>
              </a:rPr>
              <a:t> </a:t>
            </a:r>
            <a:r>
              <a:rPr lang="en-AU" sz="2400" i="1" dirty="0" err="1" smtClean="0">
                <a:solidFill>
                  <a:prstClr val="white"/>
                </a:solidFill>
                <a:cs typeface="Arial" pitchFamily="34" charset="0"/>
                <a:sym typeface="Wingdings" pitchFamily="2" charset="2"/>
              </a:rPr>
              <a:t>nigrofuscus</a:t>
            </a:r>
            <a:r>
              <a:rPr lang="en-AU" sz="2400" i="1" dirty="0" smtClean="0">
                <a:solidFill>
                  <a:prstClr val="white"/>
                </a:solidFill>
                <a:cs typeface="Arial" pitchFamily="34" charset="0"/>
                <a:sym typeface="Wingdings" pitchFamily="2" charset="2"/>
              </a:rPr>
              <a:t>  </a:t>
            </a:r>
            <a:r>
              <a:rPr lang="en-AU" sz="2200" i="1" dirty="0" smtClean="0">
                <a:solidFill>
                  <a:prstClr val="white"/>
                </a:solidFill>
                <a:cs typeface="Arial" pitchFamily="34" charset="0"/>
                <a:sym typeface="Wingdings" pitchFamily="2" charset="2"/>
              </a:rPr>
              <a:t>- </a:t>
            </a:r>
            <a:r>
              <a:rPr lang="en-AU" sz="2200" dirty="0" smtClean="0">
                <a:solidFill>
                  <a:prstClr val="white"/>
                </a:solidFill>
                <a:cs typeface="Arial" pitchFamily="34" charset="0"/>
                <a:sym typeface="Wingdings" pitchFamily="2" charset="2"/>
              </a:rPr>
              <a:t>Brown surgeonfish</a:t>
            </a:r>
            <a:r>
              <a:rPr lang="en-AU" sz="2400" dirty="0" smtClean="0">
                <a:solidFill>
                  <a:prstClr val="white"/>
                </a:solidFill>
                <a:cs typeface="Arial" pitchFamily="34" charset="0"/>
                <a:sym typeface="Wingdings" pitchFamily="2" charset="2"/>
              </a:rPr>
              <a:t> </a:t>
            </a:r>
            <a:endParaRPr lang="en-AU" sz="2400" b="1" dirty="0">
              <a:solidFill>
                <a:prstClr val="white"/>
              </a:solidFill>
              <a:cs typeface="Arial" pitchFamily="34" charset="0"/>
              <a:sym typeface="Wingdings" pitchFamily="2" charset="2"/>
            </a:endParaRPr>
          </a:p>
          <a:p>
            <a:pPr marR="45720">
              <a:spcBef>
                <a:spcPct val="20000"/>
              </a:spcBef>
              <a:buClr>
                <a:srgbClr val="9BBB59"/>
              </a:buClr>
              <a:buSzPct val="95000"/>
              <a:defRPr/>
            </a:pPr>
            <a:r>
              <a:rPr lang="en-AU" sz="2600" b="1" dirty="0" smtClean="0">
                <a:solidFill>
                  <a:srgbClr val="00B0F0"/>
                </a:solidFill>
                <a:cs typeface="Arial" pitchFamily="34" charset="0"/>
                <a:sym typeface="Wingdings" pitchFamily="2" charset="2"/>
              </a:rPr>
              <a:t>Grazer -</a:t>
            </a:r>
            <a:r>
              <a:rPr lang="en-AU" sz="2400" b="1" dirty="0" smtClean="0">
                <a:solidFill>
                  <a:srgbClr val="00B0F0"/>
                </a:solidFill>
                <a:cs typeface="Arial" pitchFamily="34" charset="0"/>
                <a:sym typeface="Wingdings" pitchFamily="2" charset="2"/>
              </a:rPr>
              <a:t> </a:t>
            </a:r>
            <a:r>
              <a:rPr lang="en-AU" sz="2400" dirty="0" smtClean="0">
                <a:solidFill>
                  <a:prstClr val="white"/>
                </a:solidFill>
                <a:cs typeface="Arial" pitchFamily="34" charset="0"/>
                <a:sym typeface="Wingdings" pitchFamily="2" charset="2"/>
              </a:rPr>
              <a:t>Epilithic microalgae (crops)</a:t>
            </a:r>
          </a:p>
          <a:p>
            <a:pPr marR="45720">
              <a:spcBef>
                <a:spcPct val="20000"/>
              </a:spcBef>
              <a:buClr>
                <a:srgbClr val="9BBB59"/>
              </a:buClr>
              <a:buSzPct val="95000"/>
              <a:defRPr/>
            </a:pPr>
            <a:endParaRPr lang="en-AU" sz="2400" b="1" i="1" dirty="0" smtClean="0">
              <a:solidFill>
                <a:prstClr val="white"/>
              </a:solidFill>
              <a:cs typeface="Arial" pitchFamily="34" charset="0"/>
              <a:sym typeface="Wingdings" pitchFamily="2" charset="2"/>
            </a:endParaRPr>
          </a:p>
          <a:p>
            <a:pPr marR="45720">
              <a:spcBef>
                <a:spcPct val="20000"/>
              </a:spcBef>
              <a:buClr>
                <a:srgbClr val="9BBB59"/>
              </a:buClr>
              <a:buSzPct val="95000"/>
              <a:defRPr/>
            </a:pPr>
            <a:r>
              <a:rPr lang="en-AU" sz="2400" i="1" dirty="0" err="1" smtClean="0">
                <a:solidFill>
                  <a:prstClr val="white"/>
                </a:solidFill>
                <a:cs typeface="Arial" pitchFamily="34" charset="0"/>
                <a:sym typeface="Wingdings" pitchFamily="2" charset="2"/>
              </a:rPr>
              <a:t>Ctenochaetus</a:t>
            </a:r>
            <a:r>
              <a:rPr lang="en-AU" sz="2400" i="1" dirty="0" smtClean="0">
                <a:solidFill>
                  <a:prstClr val="white"/>
                </a:solidFill>
                <a:cs typeface="Arial" pitchFamily="34" charset="0"/>
                <a:sym typeface="Wingdings" pitchFamily="2" charset="2"/>
              </a:rPr>
              <a:t> striatus – </a:t>
            </a:r>
            <a:r>
              <a:rPr lang="en-AU" sz="2200" dirty="0">
                <a:solidFill>
                  <a:prstClr val="white"/>
                </a:solidFill>
                <a:cs typeface="Arial" pitchFamily="34" charset="0"/>
                <a:sym typeface="Wingdings" pitchFamily="2" charset="2"/>
              </a:rPr>
              <a:t>L</a:t>
            </a:r>
            <a:r>
              <a:rPr lang="en-AU" sz="2200" dirty="0" smtClean="0">
                <a:solidFill>
                  <a:prstClr val="white"/>
                </a:solidFill>
                <a:cs typeface="Arial" pitchFamily="34" charset="0"/>
                <a:sym typeface="Wingdings" pitchFamily="2" charset="2"/>
              </a:rPr>
              <a:t>ined </a:t>
            </a:r>
            <a:r>
              <a:rPr lang="en-AU" sz="2200" dirty="0" err="1" smtClean="0">
                <a:solidFill>
                  <a:prstClr val="white"/>
                </a:solidFill>
                <a:cs typeface="Arial" pitchFamily="34" charset="0"/>
                <a:sym typeface="Wingdings" pitchFamily="2" charset="2"/>
              </a:rPr>
              <a:t>Bristletooth</a:t>
            </a:r>
            <a:r>
              <a:rPr lang="en-AU" sz="2200" dirty="0" smtClean="0">
                <a:solidFill>
                  <a:prstClr val="white"/>
                </a:solidFill>
                <a:cs typeface="Arial" pitchFamily="34" charset="0"/>
                <a:sym typeface="Wingdings" pitchFamily="2" charset="2"/>
              </a:rPr>
              <a:t> surgeonfish</a:t>
            </a:r>
            <a:r>
              <a:rPr lang="en-AU" sz="2400" dirty="0" smtClean="0">
                <a:solidFill>
                  <a:prstClr val="white"/>
                </a:solidFill>
                <a:sym typeface="Wingdings" pitchFamily="2" charset="2"/>
              </a:rPr>
              <a:t> </a:t>
            </a:r>
            <a:r>
              <a:rPr lang="en-AU" sz="2600" b="1" dirty="0" smtClean="0">
                <a:solidFill>
                  <a:srgbClr val="00B0F0"/>
                </a:solidFill>
                <a:cs typeface="Arial" pitchFamily="34" charset="0"/>
                <a:sym typeface="Wingdings" pitchFamily="2" charset="2"/>
              </a:rPr>
              <a:t>Detritivore</a:t>
            </a:r>
            <a:r>
              <a:rPr lang="en-AU" sz="2400" dirty="0">
                <a:solidFill>
                  <a:prstClr val="white"/>
                </a:solidFill>
                <a:cs typeface="Arial" pitchFamily="34" charset="0"/>
                <a:sym typeface="Wingdings" pitchFamily="2" charset="2"/>
              </a:rPr>
              <a:t> </a:t>
            </a:r>
            <a:r>
              <a:rPr lang="en-AU" sz="2400" dirty="0" smtClean="0">
                <a:solidFill>
                  <a:prstClr val="white"/>
                </a:solidFill>
                <a:cs typeface="Arial" pitchFamily="34" charset="0"/>
                <a:sym typeface="Wingdings" pitchFamily="2" charset="2"/>
              </a:rPr>
              <a:t>- </a:t>
            </a:r>
            <a:r>
              <a:rPr lang="en-AU" sz="2400" dirty="0" smtClean="0">
                <a:solidFill>
                  <a:prstClr val="white"/>
                </a:solidFill>
              </a:rPr>
              <a:t>Detritus </a:t>
            </a:r>
            <a:r>
              <a:rPr lang="en-AU" sz="2400" dirty="0">
                <a:solidFill>
                  <a:prstClr val="white"/>
                </a:solidFill>
              </a:rPr>
              <a:t>&amp;</a:t>
            </a:r>
            <a:r>
              <a:rPr lang="en-AU" sz="2400" dirty="0" smtClean="0">
                <a:solidFill>
                  <a:prstClr val="white"/>
                </a:solidFill>
              </a:rPr>
              <a:t> sediment (brushes)</a:t>
            </a:r>
            <a:endParaRPr lang="en-AU" sz="2400" dirty="0">
              <a:solidFill>
                <a:prstClr val="white"/>
              </a:solidFill>
            </a:endParaRPr>
          </a:p>
          <a:p>
            <a:pPr marL="342900" marR="45720" indent="-342900">
              <a:spcBef>
                <a:spcPct val="20000"/>
              </a:spcBef>
              <a:buClr>
                <a:srgbClr val="9BBB59"/>
              </a:buClr>
              <a:buSzPct val="95000"/>
              <a:buFontTx/>
              <a:buChar char="-"/>
              <a:defRPr/>
            </a:pPr>
            <a:endParaRPr lang="en-AU" sz="2400" dirty="0" smtClean="0">
              <a:solidFill>
                <a:prstClr val="white"/>
              </a:solidFill>
              <a:cs typeface="Arial" pitchFamily="34" charset="0"/>
              <a:sym typeface="Wingdings" pitchFamily="2" charset="2"/>
            </a:endParaRPr>
          </a:p>
          <a:p>
            <a:pPr marL="342900" marR="45720" indent="-342900">
              <a:spcBef>
                <a:spcPct val="20000"/>
              </a:spcBef>
              <a:buClr>
                <a:srgbClr val="9BBB59"/>
              </a:buClr>
              <a:buSzPct val="95000"/>
              <a:buFontTx/>
              <a:buChar char="-"/>
              <a:defRPr/>
            </a:pPr>
            <a:endParaRPr lang="en-AU" sz="2400" dirty="0">
              <a:solidFill>
                <a:prstClr val="white"/>
              </a:solidFill>
              <a:cs typeface="Arial" pitchFamily="34" charset="0"/>
              <a:sym typeface="Wingdings" pitchFamily="2" charset="2"/>
            </a:endParaRPr>
          </a:p>
          <a:p>
            <a:pPr marR="45720">
              <a:spcBef>
                <a:spcPct val="20000"/>
              </a:spcBef>
              <a:buClr>
                <a:srgbClr val="9BBB59"/>
              </a:buClr>
              <a:buSzPct val="95000"/>
              <a:defRPr/>
            </a:pPr>
            <a:endParaRPr lang="en-AU" sz="2400" dirty="0" smtClean="0">
              <a:solidFill>
                <a:prstClr val="white"/>
              </a:solidFill>
              <a:cs typeface="Arial" pitchFamily="34" charset="0"/>
              <a:sym typeface="Wingdings" pitchFamily="2" charset="2"/>
            </a:endParaRPr>
          </a:p>
          <a:p>
            <a:pPr marR="45720">
              <a:spcBef>
                <a:spcPct val="20000"/>
              </a:spcBef>
              <a:buClr>
                <a:srgbClr val="9BBB59"/>
              </a:buClr>
              <a:buSzPct val="95000"/>
              <a:defRPr/>
            </a:pPr>
            <a:endParaRPr lang="en-AU" sz="2400" dirty="0">
              <a:solidFill>
                <a:prstClr val="white"/>
              </a:solidFill>
              <a:cs typeface="Arial" pitchFamily="34" charset="0"/>
              <a:sym typeface="Wingdings" pitchFamily="2" charset="2"/>
            </a:endParaRPr>
          </a:p>
          <a:p>
            <a:pPr marL="342900" marR="45720" indent="-342900">
              <a:spcBef>
                <a:spcPct val="20000"/>
              </a:spcBef>
              <a:buClr>
                <a:srgbClr val="9BBB59"/>
              </a:buClr>
              <a:buSzPct val="95000"/>
              <a:buFontTx/>
              <a:buChar char="-"/>
              <a:defRPr/>
            </a:pPr>
            <a:endParaRPr lang="en-AU" sz="2400" dirty="0" smtClean="0">
              <a:solidFill>
                <a:prstClr val="white"/>
              </a:solidFill>
            </a:endParaRPr>
          </a:p>
          <a:p>
            <a:pPr marL="342900" marR="45720" indent="-342900">
              <a:spcBef>
                <a:spcPct val="20000"/>
              </a:spcBef>
              <a:buClr>
                <a:srgbClr val="9BBB59"/>
              </a:buClr>
              <a:buSzPct val="95000"/>
              <a:buFontTx/>
              <a:buChar char="-"/>
              <a:defRPr/>
            </a:pPr>
            <a:endParaRPr lang="en-AU" sz="2400" dirty="0">
              <a:solidFill>
                <a:prstClr val="white"/>
              </a:solidFill>
            </a:endParaRPr>
          </a:p>
          <a:p>
            <a:pPr marL="914400" marR="45720" lvl="1" indent="-457200">
              <a:spcBef>
                <a:spcPct val="20000"/>
              </a:spcBef>
              <a:buClr>
                <a:prstClr val="black"/>
              </a:buClr>
              <a:buSzPct val="95000"/>
              <a:defRPr/>
            </a:pPr>
            <a:endParaRPr lang="en-AU" sz="2400" dirty="0">
              <a:solidFill>
                <a:prstClr val="black"/>
              </a:solidFill>
            </a:endParaRPr>
          </a:p>
          <a:p>
            <a:pPr marL="914400" marR="45720" lvl="1" indent="-457200">
              <a:spcBef>
                <a:spcPct val="20000"/>
              </a:spcBef>
              <a:buClr>
                <a:prstClr val="black"/>
              </a:buClr>
              <a:buSzPct val="95000"/>
              <a:defRPr/>
            </a:pPr>
            <a:endParaRPr lang="en-AU" sz="2400" dirty="0">
              <a:solidFill>
                <a:prstClr val="black"/>
              </a:solidFill>
            </a:endParaRPr>
          </a:p>
          <a:p>
            <a:pPr marL="914400" marR="45720" lvl="1" indent="-457200">
              <a:spcBef>
                <a:spcPct val="20000"/>
              </a:spcBef>
              <a:buClr>
                <a:prstClr val="black"/>
              </a:buClr>
              <a:buSzPct val="95000"/>
              <a:defRPr/>
            </a:pPr>
            <a:endParaRPr lang="en-AU" sz="2400" dirty="0">
              <a:solidFill>
                <a:prstClr val="black"/>
              </a:solidFill>
            </a:endParaRPr>
          </a:p>
          <a:p>
            <a:pPr marL="914400" marR="45720" lvl="1" indent="-457200">
              <a:spcBef>
                <a:spcPct val="20000"/>
              </a:spcBef>
              <a:buClr>
                <a:prstClr val="black"/>
              </a:buClr>
              <a:buSzPct val="95000"/>
              <a:buFontTx/>
              <a:buChar char="-"/>
              <a:defRPr/>
            </a:pPr>
            <a:endParaRPr lang="en-AU" sz="2400" dirty="0">
              <a:solidFill>
                <a:prstClr val="black"/>
              </a:solidFill>
            </a:endParaRPr>
          </a:p>
          <a:p>
            <a:pPr marL="457200" marR="45720" indent="-457200">
              <a:spcBef>
                <a:spcPct val="20000"/>
              </a:spcBef>
              <a:buClr>
                <a:prstClr val="black"/>
              </a:buClr>
              <a:buSzPct val="95000"/>
              <a:defRPr/>
            </a:pPr>
            <a:r>
              <a:rPr lang="en-AU" sz="2400" dirty="0">
                <a:solidFill>
                  <a:prstClr val="black"/>
                </a:solidFill>
              </a:rPr>
              <a:t>	 </a:t>
            </a:r>
          </a:p>
          <a:p>
            <a:pPr marR="45720">
              <a:spcBef>
                <a:spcPct val="20000"/>
              </a:spcBef>
              <a:buClr>
                <a:prstClr val="black"/>
              </a:buClr>
              <a:buSzPct val="95000"/>
              <a:buFont typeface="Arial" pitchFamily="34" charset="0"/>
              <a:buChar char="•"/>
              <a:defRPr/>
            </a:pPr>
            <a:endParaRPr lang="en-AU" sz="2400" dirty="0">
              <a:solidFill>
                <a:prstClr val="black"/>
              </a:solidFill>
            </a:endParaRPr>
          </a:p>
          <a:p>
            <a:pPr marR="45720">
              <a:spcBef>
                <a:spcPct val="20000"/>
              </a:spcBef>
              <a:buClr>
                <a:prstClr val="black"/>
              </a:buClr>
              <a:buSzPct val="95000"/>
              <a:defRPr/>
            </a:pPr>
            <a:endParaRPr lang="en-AU" sz="2400" dirty="0">
              <a:solidFill>
                <a:prstClr val="black"/>
              </a:solidFill>
              <a:cs typeface="Arial" pitchFamily="34" charset="0"/>
            </a:endParaRPr>
          </a:p>
        </p:txBody>
      </p:sp>
      <p:sp>
        <p:nvSpPr>
          <p:cNvPr id="16" name="Title 1"/>
          <p:cNvSpPr txBox="1">
            <a:spLocks/>
          </p:cNvSpPr>
          <p:nvPr/>
        </p:nvSpPr>
        <p:spPr>
          <a:xfrm>
            <a:off x="-36512" y="-94238"/>
            <a:ext cx="7000924" cy="642918"/>
          </a:xfrm>
          <a:prstGeom prst="rect">
            <a:avLst/>
          </a:prstGeom>
        </p:spPr>
        <p:txBody>
          <a:bodyPr anchor="b">
            <a:noAutofit/>
          </a:bodyPr>
          <a:lstStyle/>
          <a:p>
            <a:pPr>
              <a:spcBef>
                <a:spcPct val="0"/>
              </a:spcBef>
              <a:defRPr/>
            </a:pPr>
            <a:r>
              <a:rPr lang="en-AU" sz="2800" b="1" kern="0" dirty="0" smtClean="0">
                <a:solidFill>
                  <a:srgbClr val="00B0F0"/>
                </a:solidFill>
                <a:effectLst>
                  <a:outerShdw blurRad="50000" dist="30000" dir="5400000" algn="tl" rotWithShape="0">
                    <a:srgbClr val="000000">
                      <a:alpha val="30000"/>
                    </a:srgbClr>
                  </a:outerShdw>
                </a:effectLst>
                <a:cs typeface="Arial" pitchFamily="34" charset="0"/>
              </a:rPr>
              <a:t>Common Indo-Pacific surgeonfish species</a:t>
            </a:r>
            <a:endParaRPr lang="en-AU" sz="2800" b="1" dirty="0">
              <a:solidFill>
                <a:srgbClr val="00B0F0"/>
              </a:solidFill>
              <a:effectLst>
                <a:outerShdw blurRad="50000" dist="30000" dir="5400000" algn="tl" rotWithShape="0">
                  <a:srgbClr val="000000">
                    <a:alpha val="30000"/>
                  </a:srgbClr>
                </a:outerShdw>
              </a:effectLst>
              <a:cs typeface="Arial" pitchFamily="34" charset="0"/>
            </a:endParaRPr>
          </a:p>
        </p:txBody>
      </p:sp>
      <p:sp>
        <p:nvSpPr>
          <p:cNvPr id="12" name="Rectangle 11"/>
          <p:cNvSpPr/>
          <p:nvPr/>
        </p:nvSpPr>
        <p:spPr>
          <a:xfrm>
            <a:off x="6012160" y="6021288"/>
            <a:ext cx="3819761" cy="430887"/>
          </a:xfrm>
          <a:prstGeom prst="rect">
            <a:avLst/>
          </a:prstGeom>
        </p:spPr>
        <p:txBody>
          <a:bodyPr wrap="square">
            <a:spAutoFit/>
          </a:bodyPr>
          <a:lstStyle/>
          <a:p>
            <a:r>
              <a:rPr lang="en-AU" sz="2200" b="1" dirty="0" smtClean="0">
                <a:solidFill>
                  <a:prstClr val="black"/>
                </a:solidFill>
              </a:rPr>
              <a:t>Sparse/Younger </a:t>
            </a:r>
            <a:endParaRPr lang="en-AU" sz="2200" b="1" dirty="0">
              <a:solidFill>
                <a:prstClr val="black"/>
              </a:solidFill>
            </a:endParaRPr>
          </a:p>
        </p:txBody>
      </p:sp>
      <p:sp>
        <p:nvSpPr>
          <p:cNvPr id="13" name="Rectangle 12"/>
          <p:cNvSpPr/>
          <p:nvPr/>
        </p:nvSpPr>
        <p:spPr>
          <a:xfrm>
            <a:off x="6156176" y="4150241"/>
            <a:ext cx="3492349" cy="430887"/>
          </a:xfrm>
          <a:prstGeom prst="rect">
            <a:avLst/>
          </a:prstGeom>
        </p:spPr>
        <p:txBody>
          <a:bodyPr wrap="square">
            <a:spAutoFit/>
          </a:bodyPr>
          <a:lstStyle/>
          <a:p>
            <a:r>
              <a:rPr lang="en-AU" sz="2200" b="1" dirty="0" smtClean="0">
                <a:solidFill>
                  <a:prstClr val="black"/>
                </a:solidFill>
              </a:rPr>
              <a:t>Dense/Older</a:t>
            </a:r>
            <a:endParaRPr lang="en-AU" sz="2200" b="1" dirty="0">
              <a:solidFill>
                <a:prstClr val="black"/>
              </a:solidFill>
            </a:endParaRPr>
          </a:p>
        </p:txBody>
      </p:sp>
      <p:sp>
        <p:nvSpPr>
          <p:cNvPr id="14" name="Rectangle 13"/>
          <p:cNvSpPr/>
          <p:nvPr/>
        </p:nvSpPr>
        <p:spPr>
          <a:xfrm>
            <a:off x="6820671" y="5157192"/>
            <a:ext cx="681743" cy="461665"/>
          </a:xfrm>
          <a:prstGeom prst="rect">
            <a:avLst/>
          </a:prstGeom>
        </p:spPr>
        <p:txBody>
          <a:bodyPr wrap="square">
            <a:spAutoFit/>
          </a:bodyPr>
          <a:lstStyle/>
          <a:p>
            <a:r>
              <a:rPr lang="en-AU" sz="2400" b="1" dirty="0">
                <a:solidFill>
                  <a:prstClr val="black"/>
                </a:solidFill>
              </a:rPr>
              <a:t>v</a:t>
            </a:r>
            <a:r>
              <a:rPr lang="en-AU" sz="2400" b="1" dirty="0" smtClean="0">
                <a:solidFill>
                  <a:prstClr val="black"/>
                </a:solidFill>
              </a:rPr>
              <a:t>s.</a:t>
            </a:r>
            <a:endParaRPr lang="en-AU" sz="2400" b="1" dirty="0">
              <a:solidFill>
                <a:prstClr val="black"/>
              </a:solidFill>
            </a:endParaRPr>
          </a:p>
        </p:txBody>
      </p:sp>
      <p:sp>
        <p:nvSpPr>
          <p:cNvPr id="17" name="Rectangle 16"/>
          <p:cNvSpPr/>
          <p:nvPr/>
        </p:nvSpPr>
        <p:spPr>
          <a:xfrm>
            <a:off x="-3337" y="3212976"/>
            <a:ext cx="9759913" cy="3527119"/>
          </a:xfrm>
          <a:prstGeom prst="rect">
            <a:avLst/>
          </a:prstGeom>
        </p:spPr>
        <p:txBody>
          <a:bodyPr wrap="square">
            <a:spAutoFit/>
          </a:bodyPr>
          <a:lstStyle/>
          <a:p>
            <a:pPr marL="342900" marR="45720" indent="-342900">
              <a:spcBef>
                <a:spcPct val="20000"/>
              </a:spcBef>
              <a:buClr>
                <a:srgbClr val="9BBB59"/>
              </a:buClr>
              <a:buSzPct val="95000"/>
              <a:buFont typeface="Wingdings"/>
              <a:buChar char="à"/>
              <a:defRPr/>
            </a:pPr>
            <a:r>
              <a:rPr lang="en-AU" sz="2400" b="1" dirty="0" smtClean="0">
                <a:solidFill>
                  <a:prstClr val="white"/>
                </a:solidFill>
                <a:cs typeface="Arial" pitchFamily="34" charset="0"/>
                <a:sym typeface="Wingdings" pitchFamily="2" charset="2"/>
              </a:rPr>
              <a:t>Both feed upon epilithic algal matrix</a:t>
            </a:r>
          </a:p>
          <a:p>
            <a:pPr marL="342900" marR="45720" indent="-342900">
              <a:spcBef>
                <a:spcPct val="20000"/>
              </a:spcBef>
              <a:buClr>
                <a:srgbClr val="9BBB59"/>
              </a:buClr>
              <a:buSzPct val="95000"/>
              <a:buFont typeface="Wingdings"/>
              <a:buChar char="à"/>
              <a:defRPr/>
            </a:pPr>
            <a:r>
              <a:rPr lang="en-AU" sz="2400" b="1" dirty="0" smtClean="0">
                <a:solidFill>
                  <a:prstClr val="white"/>
                </a:solidFill>
                <a:cs typeface="Arial" pitchFamily="34" charset="0"/>
                <a:sym typeface="Wingdings" pitchFamily="2" charset="2"/>
              </a:rPr>
              <a:t>Grazing impact on algal turfs?</a:t>
            </a:r>
          </a:p>
          <a:p>
            <a:pPr marR="45720">
              <a:spcBef>
                <a:spcPct val="20000"/>
              </a:spcBef>
              <a:buClr>
                <a:srgbClr val="9BBB59"/>
              </a:buClr>
              <a:buSzPct val="95000"/>
              <a:defRPr/>
            </a:pPr>
            <a:endParaRPr lang="en-AU" sz="2400" b="1" dirty="0" smtClean="0">
              <a:solidFill>
                <a:prstClr val="white"/>
              </a:solidFill>
              <a:cs typeface="Arial" pitchFamily="34" charset="0"/>
              <a:sym typeface="Wingdings" pitchFamily="2" charset="2"/>
            </a:endParaRPr>
          </a:p>
          <a:p>
            <a:pPr marR="45720">
              <a:spcBef>
                <a:spcPct val="20000"/>
              </a:spcBef>
              <a:buClr>
                <a:srgbClr val="9BBB59"/>
              </a:buClr>
              <a:buSzPct val="95000"/>
              <a:defRPr/>
            </a:pPr>
            <a:r>
              <a:rPr lang="en-AU" sz="2600" b="1" u="sng" dirty="0" smtClean="0">
                <a:solidFill>
                  <a:srgbClr val="00B0F0"/>
                </a:solidFill>
                <a:cs typeface="Arial" pitchFamily="34" charset="0"/>
                <a:sym typeface="Wingdings" pitchFamily="2" charset="2"/>
              </a:rPr>
              <a:t>Objectives:</a:t>
            </a:r>
          </a:p>
          <a:p>
            <a:pPr marL="342900" marR="45720" indent="-342900">
              <a:spcBef>
                <a:spcPct val="20000"/>
              </a:spcBef>
              <a:buClr>
                <a:srgbClr val="9BBB59"/>
              </a:buClr>
              <a:buSzPct val="95000"/>
              <a:buFont typeface="Arial" pitchFamily="34" charset="0"/>
              <a:buChar char="•"/>
              <a:defRPr/>
            </a:pPr>
            <a:r>
              <a:rPr lang="en-AU" sz="2400" b="1" dirty="0" smtClean="0"/>
              <a:t>Individual </a:t>
            </a:r>
            <a:r>
              <a:rPr lang="en-AU" sz="2400" b="1" dirty="0"/>
              <a:t>impact </a:t>
            </a:r>
            <a:r>
              <a:rPr lang="en-AU" sz="2400" b="1" dirty="0" smtClean="0"/>
              <a:t>=</a:t>
            </a:r>
            <a:r>
              <a:rPr lang="en-AU" sz="2400" dirty="0" smtClean="0"/>
              <a:t> </a:t>
            </a:r>
            <a:r>
              <a:rPr lang="en-AU" sz="2400" dirty="0"/>
              <a:t>bite </a:t>
            </a:r>
            <a:r>
              <a:rPr lang="en-AU" sz="2400" dirty="0" smtClean="0"/>
              <a:t>size/volume x </a:t>
            </a:r>
            <a:r>
              <a:rPr lang="en-AU" sz="2400" dirty="0"/>
              <a:t># of bites per day</a:t>
            </a:r>
            <a:endParaRPr lang="en-AU" sz="2400" dirty="0" smtClean="0">
              <a:solidFill>
                <a:prstClr val="white"/>
              </a:solidFill>
              <a:cs typeface="Arial" pitchFamily="34" charset="0"/>
              <a:sym typeface="Wingdings" pitchFamily="2" charset="2"/>
            </a:endParaRPr>
          </a:p>
          <a:p>
            <a:pPr marL="342900" marR="45720" indent="-342900">
              <a:spcBef>
                <a:spcPct val="20000"/>
              </a:spcBef>
              <a:buClr>
                <a:srgbClr val="9BBB59"/>
              </a:buClr>
              <a:buSzPct val="95000"/>
              <a:buFont typeface="Arial" pitchFamily="34" charset="0"/>
              <a:buChar char="•"/>
              <a:defRPr/>
            </a:pPr>
            <a:r>
              <a:rPr lang="en-AU" sz="2400" b="1" dirty="0" smtClean="0">
                <a:solidFill>
                  <a:prstClr val="white"/>
                </a:solidFill>
                <a:cs typeface="Arial" pitchFamily="34" charset="0"/>
                <a:sym typeface="Wingdings" pitchFamily="2" charset="2"/>
              </a:rPr>
              <a:t>Population impact = </a:t>
            </a:r>
            <a:r>
              <a:rPr lang="en-AU" sz="2400" dirty="0" smtClean="0">
                <a:solidFill>
                  <a:prstClr val="white"/>
                </a:solidFill>
                <a:cs typeface="Arial" pitchFamily="34" charset="0"/>
                <a:sym typeface="Wingdings" pitchFamily="2" charset="2"/>
              </a:rPr>
              <a:t>mean abundance x individual impact</a:t>
            </a:r>
            <a:endParaRPr lang="en-AU" sz="2400" dirty="0">
              <a:solidFill>
                <a:prstClr val="white"/>
              </a:solidFill>
              <a:cs typeface="Arial" pitchFamily="34" charset="0"/>
              <a:sym typeface="Wingdings" pitchFamily="2" charset="2"/>
            </a:endParaRPr>
          </a:p>
          <a:p>
            <a:pPr marR="45720">
              <a:spcBef>
                <a:spcPct val="20000"/>
              </a:spcBef>
              <a:buClr>
                <a:srgbClr val="9BBB59"/>
              </a:buClr>
              <a:buSzPct val="95000"/>
              <a:defRPr/>
            </a:pPr>
            <a:r>
              <a:rPr lang="en-AU" sz="2200" b="1" dirty="0" smtClean="0">
                <a:solidFill>
                  <a:prstClr val="white"/>
                </a:solidFill>
                <a:cs typeface="Arial" pitchFamily="34" charset="0"/>
                <a:sym typeface="Wingdings" pitchFamily="2" charset="2"/>
              </a:rPr>
              <a:t>	-&gt; Aquaria experimental trials </a:t>
            </a:r>
            <a:r>
              <a:rPr lang="en-AU" sz="2200" dirty="0" smtClean="0">
                <a:solidFill>
                  <a:prstClr val="white"/>
                </a:solidFill>
                <a:cs typeface="Arial" pitchFamily="34" charset="0"/>
                <a:sym typeface="Wingdings" pitchFamily="2" charset="2"/>
              </a:rPr>
              <a:t>– bite size/volume &amp; grazing impact</a:t>
            </a:r>
          </a:p>
          <a:p>
            <a:pPr marR="45720">
              <a:spcBef>
                <a:spcPct val="20000"/>
              </a:spcBef>
              <a:buClr>
                <a:srgbClr val="9BBB59"/>
              </a:buClr>
              <a:buSzPct val="95000"/>
              <a:defRPr/>
            </a:pPr>
            <a:r>
              <a:rPr lang="en-AU" sz="2200" b="1" dirty="0" smtClean="0">
                <a:solidFill>
                  <a:prstClr val="white"/>
                </a:solidFill>
                <a:cs typeface="Arial" pitchFamily="34" charset="0"/>
                <a:sym typeface="Wingdings" pitchFamily="2" charset="2"/>
              </a:rPr>
              <a:t>	-&gt; Field surveys </a:t>
            </a:r>
            <a:r>
              <a:rPr lang="en-AU" sz="2200" dirty="0" smtClean="0">
                <a:solidFill>
                  <a:prstClr val="white"/>
                </a:solidFill>
                <a:cs typeface="Arial" pitchFamily="34" charset="0"/>
                <a:sym typeface="Wingdings" pitchFamily="2" charset="2"/>
              </a:rPr>
              <a:t>– abundance, biomass, bite rates</a:t>
            </a:r>
            <a:endParaRPr lang="en-AU" sz="2200" dirty="0">
              <a:solidFill>
                <a:prstClr val="white"/>
              </a:solidFill>
              <a:cs typeface="Arial" pitchFamily="34" charset="0"/>
              <a:sym typeface="Wingdings" pitchFamily="2" charset="2"/>
            </a:endParaRPr>
          </a:p>
        </p:txBody>
      </p:sp>
    </p:spTree>
    <p:custDataLst>
      <p:tags r:id="rId1"/>
    </p:custDataLst>
    <p:extLst>
      <p:ext uri="{BB962C8B-B14F-4D97-AF65-F5344CB8AC3E}">
        <p14:creationId xmlns:p14="http://schemas.microsoft.com/office/powerpoint/2010/main" val="238384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9">
                                            <p:txEl>
                                              <p:pRg st="6" end="6"/>
                                            </p:txEl>
                                          </p:spTgt>
                                        </p:tgtEl>
                                        <p:attrNameLst>
                                          <p:attrName>style.opacity</p:attrName>
                                        </p:attrNameLst>
                                      </p:cBhvr>
                                      <p:to>
                                        <p:strVal val="0.5"/>
                                      </p:to>
                                    </p:set>
                                    <p:animEffect filter="image" prLst="opacity: 0.5">
                                      <p:cBhvr rctx="IE">
                                        <p:cTn id="7" dur="indefinite"/>
                                        <p:tgtEl>
                                          <p:spTgt spid="9">
                                            <p:txEl>
                                              <p:pRg st="6" end="6"/>
                                            </p:txEl>
                                          </p:spTgt>
                                        </p:tgtEl>
                                      </p:cBhvr>
                                    </p:animEffect>
                                  </p:childTnLst>
                                </p:cTn>
                              </p:par>
                              <p:par>
                                <p:cTn id="8" presetID="9" presetClass="emph" presetSubtype="0" nodeType="withEffect">
                                  <p:stCondLst>
                                    <p:cond delay="0"/>
                                  </p:stCondLst>
                                  <p:childTnLst>
                                    <p:set>
                                      <p:cBhvr rctx="PPT">
                                        <p:cTn id="9" dur="indefinite"/>
                                        <p:tgtEl>
                                          <p:spTgt spid="9">
                                            <p:txEl>
                                              <p:pRg st="7" end="7"/>
                                            </p:txEl>
                                          </p:spTgt>
                                        </p:tgtEl>
                                        <p:attrNameLst>
                                          <p:attrName>style.opacity</p:attrName>
                                        </p:attrNameLst>
                                      </p:cBhvr>
                                      <p:to>
                                        <p:strVal val="0.5"/>
                                      </p:to>
                                    </p:set>
                                    <p:animEffect filter="image" prLst="opacity: 0.5">
                                      <p:cBhvr rctx="IE">
                                        <p:cTn id="10" dur="indefinite"/>
                                        <p:tgtEl>
                                          <p:spTgt spid="9">
                                            <p:txEl>
                                              <p:pRg st="7" end="7"/>
                                            </p:txEl>
                                          </p:spTgt>
                                        </p:tgtEl>
                                      </p:cBhvr>
                                    </p:animEffect>
                                  </p:childTnLst>
                                </p:cTn>
                              </p:par>
                              <p:par>
                                <p:cTn id="11" presetID="9" presetClass="emph" presetSubtype="0" nodeType="withEffect">
                                  <p:stCondLst>
                                    <p:cond delay="0"/>
                                  </p:stCondLst>
                                  <p:childTnLst>
                                    <p:set>
                                      <p:cBhvr rctx="PPT">
                                        <p:cTn id="12" dur="indefinite"/>
                                        <p:tgtEl>
                                          <p:spTgt spid="9">
                                            <p:txEl>
                                              <p:pRg st="9" end="9"/>
                                            </p:txEl>
                                          </p:spTgt>
                                        </p:tgtEl>
                                        <p:attrNameLst>
                                          <p:attrName>style.opacity</p:attrName>
                                        </p:attrNameLst>
                                      </p:cBhvr>
                                      <p:to>
                                        <p:strVal val="0.5"/>
                                      </p:to>
                                    </p:set>
                                    <p:animEffect filter="image" prLst="opacity: 0.5">
                                      <p:cBhvr rctx="IE">
                                        <p:cTn id="13" dur="indefinite"/>
                                        <p:tgtEl>
                                          <p:spTgt spid="9">
                                            <p:txEl>
                                              <p:pRg st="9" end="9"/>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9" presetClass="emph" presetSubtype="0" nodeType="clickEffect">
                                  <p:stCondLst>
                                    <p:cond delay="0"/>
                                  </p:stCondLst>
                                  <p:childTnLst>
                                    <p:set>
                                      <p:cBhvr rctx="PPT">
                                        <p:cTn id="25" dur="indefinite"/>
                                        <p:tgtEl>
                                          <p:spTgt spid="17">
                                            <p:txEl>
                                              <p:pRg st="0" end="0"/>
                                            </p:txEl>
                                          </p:spTgt>
                                        </p:tgtEl>
                                        <p:attrNameLst>
                                          <p:attrName>style.opacity</p:attrName>
                                        </p:attrNameLst>
                                      </p:cBhvr>
                                      <p:to>
                                        <p:strVal val="0.5"/>
                                      </p:to>
                                    </p:set>
                                    <p:animEffect filter="image" prLst="opacity: 0.5">
                                      <p:cBhvr rctx="IE">
                                        <p:cTn id="26" dur="indefinite"/>
                                        <p:tgtEl>
                                          <p:spTgt spid="17">
                                            <p:txEl>
                                              <p:pRg st="0" end="0"/>
                                            </p:txEl>
                                          </p:spTgt>
                                        </p:tgtEl>
                                      </p:cBhvr>
                                    </p:animEffect>
                                  </p:childTnLst>
                                </p:cTn>
                              </p:par>
                              <p:par>
                                <p:cTn id="27" presetID="9" presetClass="emph" presetSubtype="0" nodeType="withEffect">
                                  <p:stCondLst>
                                    <p:cond delay="0"/>
                                  </p:stCondLst>
                                  <p:childTnLst>
                                    <p:set>
                                      <p:cBhvr rctx="PPT">
                                        <p:cTn id="28" dur="indefinite"/>
                                        <p:tgtEl>
                                          <p:spTgt spid="17">
                                            <p:txEl>
                                              <p:pRg st="1" end="1"/>
                                            </p:txEl>
                                          </p:spTgt>
                                        </p:tgtEl>
                                        <p:attrNameLst>
                                          <p:attrName>style.opacity</p:attrName>
                                        </p:attrNameLst>
                                      </p:cBhvr>
                                      <p:to>
                                        <p:strVal val="0.5"/>
                                      </p:to>
                                    </p:set>
                                    <p:animEffect filter="image" prLst="opacity: 0.5">
                                      <p:cBhvr rctx="IE">
                                        <p:cTn id="29" dur="indefinite"/>
                                        <p:tgtEl>
                                          <p:spTgt spid="17">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7">
                                            <p:txEl>
                                              <p:pRg st="3" end="3"/>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7">
                                            <p:txEl>
                                              <p:pRg st="6" end="6"/>
                                            </p:txEl>
                                          </p:spTgt>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5076056" y="1879084"/>
            <a:ext cx="4032448" cy="1261884"/>
          </a:xfrm>
          <a:prstGeom prst="rect">
            <a:avLst/>
          </a:prstGeom>
        </p:spPr>
        <p:txBody>
          <a:bodyPr wrap="square">
            <a:spAutoFit/>
          </a:bodyPr>
          <a:lstStyle/>
          <a:p>
            <a:pPr lvl="0"/>
            <a:r>
              <a:rPr lang="en-AU" sz="2400" i="1" dirty="0" smtClean="0"/>
              <a:t> </a:t>
            </a:r>
            <a:r>
              <a:rPr lang="en-AU" sz="2800" dirty="0" smtClean="0">
                <a:solidFill>
                  <a:srgbClr val="00B0F0"/>
                </a:solidFill>
              </a:rPr>
              <a:t>Grazer            Detritivore</a:t>
            </a:r>
            <a:endParaRPr lang="en-AU" sz="2400" dirty="0">
              <a:solidFill>
                <a:srgbClr val="00B0F0"/>
              </a:solidFill>
            </a:endParaRPr>
          </a:p>
          <a:p>
            <a:pPr lvl="0"/>
            <a:r>
              <a:rPr lang="en-AU" sz="2400" dirty="0"/>
              <a:t>   </a:t>
            </a:r>
          </a:p>
          <a:p>
            <a:pPr marL="457200" indent="-457200">
              <a:buFontTx/>
              <a:buAutoNum type="arabicPeriod"/>
            </a:pPr>
            <a:endParaRPr lang="en-AU" sz="2400" dirty="0"/>
          </a:p>
        </p:txBody>
      </p:sp>
      <p:sp>
        <p:nvSpPr>
          <p:cNvPr id="17" name="Subtitle 2"/>
          <p:cNvSpPr txBox="1">
            <a:spLocks/>
          </p:cNvSpPr>
          <p:nvPr/>
        </p:nvSpPr>
        <p:spPr>
          <a:xfrm>
            <a:off x="5004048" y="2132856"/>
            <a:ext cx="5040401" cy="1008112"/>
          </a:xfrm>
          <a:prstGeom prst="rect">
            <a:avLst/>
          </a:prstGeom>
          <a:ln>
            <a:noFill/>
          </a:ln>
        </p:spPr>
        <p:txBody>
          <a:bodyPr vert="horz" lIns="0" rIns="18288" anchor="ctr">
            <a:noAutofit/>
          </a:bodyPr>
          <a:lstStyle/>
          <a:p>
            <a:pPr marR="45720" lvl="0">
              <a:spcBef>
                <a:spcPct val="20000"/>
              </a:spcBef>
              <a:buClr>
                <a:schemeClr val="accent3"/>
              </a:buClr>
              <a:buSzPct val="95000"/>
              <a:defRPr/>
            </a:pPr>
            <a:endParaRPr lang="en-AU" sz="2000" b="1" dirty="0" smtClean="0">
              <a:cs typeface="Arial" pitchFamily="34" charset="0"/>
            </a:endParaRPr>
          </a:p>
          <a:p>
            <a:pPr marR="45720" lvl="0">
              <a:spcBef>
                <a:spcPct val="20000"/>
              </a:spcBef>
              <a:buClr>
                <a:schemeClr val="accent3"/>
              </a:buClr>
              <a:buSzPct val="95000"/>
              <a:defRPr/>
            </a:pPr>
            <a:endParaRPr lang="en-AU" sz="2000" b="1" dirty="0">
              <a:cs typeface="Arial" pitchFamily="34" charset="0"/>
            </a:endParaRPr>
          </a:p>
          <a:p>
            <a:pPr marR="45720" lvl="0">
              <a:spcBef>
                <a:spcPct val="20000"/>
              </a:spcBef>
              <a:buClr>
                <a:schemeClr val="accent3"/>
              </a:buClr>
              <a:buSzPct val="95000"/>
              <a:defRPr/>
            </a:pPr>
            <a:endParaRPr lang="en-AU" sz="2000" b="1" dirty="0" smtClean="0">
              <a:cs typeface="Arial" pitchFamily="34" charset="0"/>
            </a:endParaRPr>
          </a:p>
          <a:p>
            <a:pPr marL="457200" lvl="0" indent="-457200">
              <a:buAutoNum type="arabicPeriod"/>
            </a:pPr>
            <a:endParaRPr lang="en-AU" sz="2000" b="1" dirty="0" smtClean="0"/>
          </a:p>
          <a:p>
            <a:pPr marL="457200" lvl="0" indent="-457200">
              <a:buAutoNum type="arabicPeriod"/>
            </a:pPr>
            <a:endParaRPr lang="en-AU" sz="2000" b="1" dirty="0" smtClean="0"/>
          </a:p>
          <a:p>
            <a:endParaRPr lang="en-AU" sz="2000" b="1" dirty="0"/>
          </a:p>
          <a:p>
            <a:pPr marL="457200" indent="-457200">
              <a:buFontTx/>
              <a:buAutoNum type="arabicPeriod"/>
            </a:pPr>
            <a:endParaRPr lang="en-AU" sz="2000" b="1" dirty="0" smtClean="0"/>
          </a:p>
          <a:p>
            <a:pPr marL="457200" indent="-457200">
              <a:buFontTx/>
              <a:buAutoNum type="arabicPeriod"/>
            </a:pPr>
            <a:endParaRPr lang="en-AU" sz="2000" b="1" dirty="0" smtClean="0"/>
          </a:p>
          <a:p>
            <a:pPr lvl="0"/>
            <a:r>
              <a:rPr lang="en-AU" sz="2000" b="1" dirty="0" smtClean="0"/>
              <a:t> </a:t>
            </a:r>
          </a:p>
          <a:p>
            <a:pPr lvl="0"/>
            <a:r>
              <a:rPr lang="en-AU" sz="2000" b="1" dirty="0"/>
              <a:t>n</a:t>
            </a:r>
            <a:r>
              <a:rPr lang="en-AU" sz="2000" b="1" dirty="0" smtClean="0"/>
              <a:t> = 9, </a:t>
            </a:r>
            <a:r>
              <a:rPr lang="el-GR" sz="2000" b="1" dirty="0" smtClean="0"/>
              <a:t>χ</a:t>
            </a:r>
            <a:r>
              <a:rPr lang="en-AU" sz="2000" b="1" dirty="0" smtClean="0"/>
              <a:t> = 16.2cm          </a:t>
            </a:r>
            <a:r>
              <a:rPr lang="en-AU" sz="2000" b="1" dirty="0" smtClean="0"/>
              <a:t>n = 8, </a:t>
            </a:r>
            <a:r>
              <a:rPr lang="el-GR" sz="2000" b="1" dirty="0"/>
              <a:t>χ</a:t>
            </a:r>
            <a:r>
              <a:rPr lang="en-AU" sz="2000" b="1" dirty="0"/>
              <a:t> = 19.7 </a:t>
            </a:r>
            <a:r>
              <a:rPr lang="en-AU" sz="2000" b="1" dirty="0" smtClean="0"/>
              <a:t>cm</a:t>
            </a:r>
            <a:endParaRPr lang="en-AU" sz="2000" b="1" dirty="0"/>
          </a:p>
          <a:p>
            <a:pPr lvl="0"/>
            <a:endParaRPr lang="en-AU" sz="2000" b="1" dirty="0" smtClean="0">
              <a:cs typeface="Arial" pitchFamily="34" charset="0"/>
            </a:endParaRPr>
          </a:p>
          <a:p>
            <a:pPr marL="914400" marR="45720" lvl="1" indent="-457200">
              <a:spcBef>
                <a:spcPct val="20000"/>
              </a:spcBef>
              <a:buClr>
                <a:prstClr val="black"/>
              </a:buClr>
              <a:buSzPct val="95000"/>
              <a:defRPr/>
            </a:pPr>
            <a:endParaRPr lang="en-AU" sz="2000" b="1" dirty="0">
              <a:solidFill>
                <a:prstClr val="black"/>
              </a:solidFill>
              <a:cs typeface="Arial" pitchFamily="34" charset="0"/>
            </a:endParaRPr>
          </a:p>
          <a:p>
            <a:pPr marL="914400" marR="45720" lvl="1" indent="-457200">
              <a:spcBef>
                <a:spcPct val="20000"/>
              </a:spcBef>
              <a:buClr>
                <a:prstClr val="black"/>
              </a:buClr>
              <a:buSzPct val="95000"/>
              <a:defRPr/>
            </a:pPr>
            <a:endParaRPr lang="en-AU" sz="2000" b="1" dirty="0">
              <a:solidFill>
                <a:prstClr val="black"/>
              </a:solidFill>
              <a:cs typeface="Arial" pitchFamily="34" charset="0"/>
            </a:endParaRPr>
          </a:p>
          <a:p>
            <a:pPr marL="914400" marR="45720" lvl="1" indent="-457200">
              <a:spcBef>
                <a:spcPct val="20000"/>
              </a:spcBef>
              <a:buClr>
                <a:prstClr val="black"/>
              </a:buClr>
              <a:buSzPct val="95000"/>
              <a:defRPr/>
            </a:pPr>
            <a:endParaRPr lang="en-AU" sz="2000" b="1" dirty="0">
              <a:solidFill>
                <a:prstClr val="black"/>
              </a:solidFill>
              <a:cs typeface="Arial" pitchFamily="34" charset="0"/>
            </a:endParaRPr>
          </a:p>
          <a:p>
            <a:pPr marL="914400" marR="45720" lvl="1" indent="-457200">
              <a:spcBef>
                <a:spcPct val="20000"/>
              </a:spcBef>
              <a:buClr>
                <a:prstClr val="black"/>
              </a:buClr>
              <a:buSzPct val="95000"/>
              <a:defRPr/>
            </a:pPr>
            <a:endParaRPr lang="en-AU" sz="2000" b="1" dirty="0">
              <a:solidFill>
                <a:prstClr val="black"/>
              </a:solidFill>
              <a:cs typeface="Arial" pitchFamily="34" charset="0"/>
            </a:endParaRPr>
          </a:p>
          <a:p>
            <a:pPr marL="914400" marR="45720" lvl="1" indent="-457200">
              <a:spcBef>
                <a:spcPct val="20000"/>
              </a:spcBef>
              <a:buClr>
                <a:prstClr val="black"/>
              </a:buClr>
              <a:buSzPct val="95000"/>
              <a:buFontTx/>
              <a:buChar char="-"/>
              <a:defRPr/>
            </a:pPr>
            <a:endParaRPr lang="en-AU" sz="2000" b="1" dirty="0">
              <a:solidFill>
                <a:prstClr val="black"/>
              </a:solidFill>
              <a:cs typeface="Arial" pitchFamily="34" charset="0"/>
            </a:endParaRPr>
          </a:p>
          <a:p>
            <a:pPr marL="457200" marR="45720" indent="-457200">
              <a:spcBef>
                <a:spcPct val="20000"/>
              </a:spcBef>
              <a:buClr>
                <a:prstClr val="black"/>
              </a:buClr>
              <a:buSzPct val="95000"/>
              <a:defRPr/>
            </a:pPr>
            <a:r>
              <a:rPr lang="en-AU" sz="2000" b="1" dirty="0">
                <a:solidFill>
                  <a:prstClr val="black"/>
                </a:solidFill>
                <a:cs typeface="Arial" pitchFamily="34" charset="0"/>
              </a:rPr>
              <a:t>	 </a:t>
            </a:r>
          </a:p>
          <a:p>
            <a:pPr marR="45720">
              <a:spcBef>
                <a:spcPct val="20000"/>
              </a:spcBef>
              <a:buClr>
                <a:prstClr val="black"/>
              </a:buClr>
              <a:buSzPct val="95000"/>
              <a:buFont typeface="Arial" pitchFamily="34" charset="0"/>
              <a:buChar char="•"/>
              <a:defRPr/>
            </a:pPr>
            <a:endParaRPr lang="en-AU" sz="2000" b="1" dirty="0">
              <a:solidFill>
                <a:prstClr val="black"/>
              </a:solidFill>
              <a:cs typeface="Arial" pitchFamily="34" charset="0"/>
            </a:endParaRPr>
          </a:p>
          <a:p>
            <a:pPr marR="45720">
              <a:spcBef>
                <a:spcPct val="20000"/>
              </a:spcBef>
              <a:buClr>
                <a:prstClr val="black"/>
              </a:buClr>
              <a:buSzPct val="95000"/>
              <a:buFont typeface="Arial" pitchFamily="34" charset="0"/>
              <a:buChar char="•"/>
              <a:defRPr/>
            </a:pPr>
            <a:endParaRPr lang="en-AU" sz="2000" b="1" dirty="0">
              <a:solidFill>
                <a:prstClr val="black"/>
              </a:solidFill>
              <a:cs typeface="Arial" pitchFamily="34" charset="0"/>
            </a:endParaRPr>
          </a:p>
        </p:txBody>
      </p:sp>
      <p:sp>
        <p:nvSpPr>
          <p:cNvPr id="15" name="Subtitle 2"/>
          <p:cNvSpPr txBox="1">
            <a:spLocks/>
          </p:cNvSpPr>
          <p:nvPr/>
        </p:nvSpPr>
        <p:spPr>
          <a:xfrm>
            <a:off x="107663" y="476672"/>
            <a:ext cx="5040401" cy="1008112"/>
          </a:xfrm>
          <a:prstGeom prst="rect">
            <a:avLst/>
          </a:prstGeom>
          <a:ln>
            <a:noFill/>
          </a:ln>
        </p:spPr>
        <p:txBody>
          <a:bodyPr vert="horz" lIns="0" rIns="18288" anchor="ctr">
            <a:noAutofit/>
          </a:bodyPr>
          <a:lstStyle/>
          <a:p>
            <a:pPr marR="45720" lvl="0">
              <a:spcBef>
                <a:spcPct val="20000"/>
              </a:spcBef>
              <a:buClr>
                <a:schemeClr val="accent3"/>
              </a:buClr>
              <a:buSzPct val="95000"/>
              <a:defRPr/>
            </a:pPr>
            <a:endParaRPr lang="en-AU" sz="2400" b="1" dirty="0" smtClean="0">
              <a:cs typeface="Arial" pitchFamily="34" charset="0"/>
            </a:endParaRPr>
          </a:p>
          <a:p>
            <a:pPr marR="45720" lvl="0">
              <a:spcBef>
                <a:spcPct val="20000"/>
              </a:spcBef>
              <a:buClr>
                <a:schemeClr val="accent3"/>
              </a:buClr>
              <a:buSzPct val="95000"/>
              <a:defRPr/>
            </a:pPr>
            <a:endParaRPr lang="en-AU" sz="2400" b="1" dirty="0">
              <a:cs typeface="Arial" pitchFamily="34" charset="0"/>
            </a:endParaRPr>
          </a:p>
          <a:p>
            <a:pPr marR="45720" lvl="0">
              <a:spcBef>
                <a:spcPct val="20000"/>
              </a:spcBef>
              <a:buClr>
                <a:schemeClr val="accent3"/>
              </a:buClr>
              <a:buSzPct val="95000"/>
              <a:defRPr/>
            </a:pPr>
            <a:endParaRPr lang="en-AU" sz="2400" b="1" dirty="0" smtClean="0">
              <a:cs typeface="Arial" pitchFamily="34" charset="0"/>
            </a:endParaRPr>
          </a:p>
          <a:p>
            <a:pPr marL="457200" lvl="0" indent="-457200">
              <a:buAutoNum type="arabicPeriod"/>
            </a:pPr>
            <a:endParaRPr lang="en-AU" sz="2400" b="1" dirty="0" smtClean="0"/>
          </a:p>
          <a:p>
            <a:pPr marL="457200" lvl="0" indent="-457200">
              <a:buAutoNum type="arabicPeriod"/>
            </a:pPr>
            <a:endParaRPr lang="en-AU" sz="2400" b="1" dirty="0" smtClean="0"/>
          </a:p>
          <a:p>
            <a:endParaRPr lang="en-AU" sz="2400" b="1" dirty="0"/>
          </a:p>
          <a:p>
            <a:pPr marL="457200" indent="-457200">
              <a:buFontTx/>
              <a:buAutoNum type="arabicPeriod"/>
            </a:pPr>
            <a:endParaRPr lang="en-AU" sz="2400" b="1" dirty="0" smtClean="0"/>
          </a:p>
          <a:p>
            <a:pPr marL="457200" indent="-457200">
              <a:buFontTx/>
              <a:buAutoNum type="arabicPeriod"/>
            </a:pPr>
            <a:endParaRPr lang="en-AU" sz="2400" b="1" dirty="0" smtClean="0"/>
          </a:p>
          <a:p>
            <a:pPr lvl="0"/>
            <a:r>
              <a:rPr lang="en-AU" sz="2400" b="1" dirty="0" smtClean="0"/>
              <a:t> </a:t>
            </a:r>
          </a:p>
          <a:p>
            <a:pPr lvl="0"/>
            <a:r>
              <a:rPr lang="en-AU" sz="2400" b="1" dirty="0" smtClean="0"/>
              <a:t>-&gt; Algal turf biomass </a:t>
            </a:r>
            <a:r>
              <a:rPr lang="en-AU" sz="2400" b="1" dirty="0"/>
              <a:t>per </a:t>
            </a:r>
            <a:r>
              <a:rPr lang="en-AU" sz="2400" b="1" dirty="0" smtClean="0"/>
              <a:t>bite/bite size</a:t>
            </a:r>
            <a:endParaRPr lang="en-AU" sz="2400" b="1" dirty="0"/>
          </a:p>
          <a:p>
            <a:pPr lvl="0"/>
            <a:r>
              <a:rPr lang="en-AU" sz="2400" b="1" dirty="0" smtClean="0"/>
              <a:t>-&gt; Grazing </a:t>
            </a:r>
            <a:r>
              <a:rPr lang="en-AU" sz="2400" b="1" dirty="0"/>
              <a:t>impact </a:t>
            </a:r>
            <a:r>
              <a:rPr lang="en-AU" sz="2400" b="1" dirty="0" smtClean="0"/>
              <a:t>on algal turfs</a:t>
            </a:r>
            <a:endParaRPr lang="en-AU" sz="2400" b="1" dirty="0" smtClean="0">
              <a:cs typeface="Arial" pitchFamily="34" charset="0"/>
            </a:endParaRPr>
          </a:p>
          <a:p>
            <a:pPr marL="914400" marR="45720" lvl="1" indent="-457200">
              <a:spcBef>
                <a:spcPct val="20000"/>
              </a:spcBef>
              <a:buClr>
                <a:prstClr val="black"/>
              </a:buClr>
              <a:buSzPct val="95000"/>
              <a:defRPr/>
            </a:pPr>
            <a:endParaRPr lang="en-AU" sz="2400" b="1" dirty="0">
              <a:solidFill>
                <a:prstClr val="black"/>
              </a:solidFill>
              <a:cs typeface="Arial" pitchFamily="34" charset="0"/>
            </a:endParaRPr>
          </a:p>
          <a:p>
            <a:pPr marL="914400" marR="45720" lvl="1" indent="-457200">
              <a:spcBef>
                <a:spcPct val="20000"/>
              </a:spcBef>
              <a:buClr>
                <a:prstClr val="black"/>
              </a:buClr>
              <a:buSzPct val="95000"/>
              <a:defRPr/>
            </a:pPr>
            <a:endParaRPr lang="en-AU" sz="2400" b="1" dirty="0">
              <a:solidFill>
                <a:prstClr val="black"/>
              </a:solidFill>
              <a:cs typeface="Arial" pitchFamily="34" charset="0"/>
            </a:endParaRPr>
          </a:p>
          <a:p>
            <a:pPr marL="914400" marR="45720" lvl="1" indent="-457200">
              <a:spcBef>
                <a:spcPct val="20000"/>
              </a:spcBef>
              <a:buClr>
                <a:prstClr val="black"/>
              </a:buClr>
              <a:buSzPct val="95000"/>
              <a:defRPr/>
            </a:pPr>
            <a:endParaRPr lang="en-AU" sz="2400" b="1" dirty="0">
              <a:solidFill>
                <a:prstClr val="black"/>
              </a:solidFill>
              <a:cs typeface="Arial" pitchFamily="34" charset="0"/>
            </a:endParaRPr>
          </a:p>
          <a:p>
            <a:pPr marL="914400" marR="45720" lvl="1" indent="-457200">
              <a:spcBef>
                <a:spcPct val="20000"/>
              </a:spcBef>
              <a:buClr>
                <a:prstClr val="black"/>
              </a:buClr>
              <a:buSzPct val="95000"/>
              <a:defRPr/>
            </a:pPr>
            <a:endParaRPr lang="en-AU" sz="2400" b="1" dirty="0">
              <a:solidFill>
                <a:prstClr val="black"/>
              </a:solidFill>
              <a:cs typeface="Arial" pitchFamily="34" charset="0"/>
            </a:endParaRPr>
          </a:p>
          <a:p>
            <a:pPr marL="914400" marR="45720" lvl="1" indent="-457200">
              <a:spcBef>
                <a:spcPct val="20000"/>
              </a:spcBef>
              <a:buClr>
                <a:prstClr val="black"/>
              </a:buClr>
              <a:buSzPct val="95000"/>
              <a:buFontTx/>
              <a:buChar char="-"/>
              <a:defRPr/>
            </a:pPr>
            <a:endParaRPr lang="en-AU" sz="2400" b="1" dirty="0">
              <a:solidFill>
                <a:prstClr val="black"/>
              </a:solidFill>
              <a:cs typeface="Arial" pitchFamily="34" charset="0"/>
            </a:endParaRPr>
          </a:p>
          <a:p>
            <a:pPr marL="457200" marR="45720" indent="-457200">
              <a:spcBef>
                <a:spcPct val="20000"/>
              </a:spcBef>
              <a:buClr>
                <a:prstClr val="black"/>
              </a:buClr>
              <a:buSzPct val="95000"/>
              <a:defRPr/>
            </a:pPr>
            <a:r>
              <a:rPr lang="en-AU" sz="2400" b="1" dirty="0">
                <a:solidFill>
                  <a:prstClr val="black"/>
                </a:solidFill>
                <a:cs typeface="Arial" pitchFamily="34" charset="0"/>
              </a:rPr>
              <a:t>	 </a:t>
            </a:r>
          </a:p>
          <a:p>
            <a:pPr marR="45720">
              <a:spcBef>
                <a:spcPct val="20000"/>
              </a:spcBef>
              <a:buClr>
                <a:prstClr val="black"/>
              </a:buClr>
              <a:buSzPct val="95000"/>
              <a:buFont typeface="Arial" pitchFamily="34" charset="0"/>
              <a:buChar char="•"/>
              <a:defRPr/>
            </a:pPr>
            <a:endParaRPr lang="en-AU" sz="2400" b="1" dirty="0">
              <a:solidFill>
                <a:prstClr val="black"/>
              </a:solidFill>
              <a:cs typeface="Arial" pitchFamily="34" charset="0"/>
            </a:endParaRPr>
          </a:p>
          <a:p>
            <a:pPr marR="45720">
              <a:spcBef>
                <a:spcPct val="20000"/>
              </a:spcBef>
              <a:buClr>
                <a:prstClr val="black"/>
              </a:buClr>
              <a:buSzPct val="95000"/>
              <a:buFont typeface="Arial" pitchFamily="34" charset="0"/>
              <a:buChar char="•"/>
              <a:defRPr/>
            </a:pPr>
            <a:endParaRPr lang="en-AU" sz="2400" b="1" dirty="0">
              <a:solidFill>
                <a:prstClr val="black"/>
              </a:solidFill>
              <a:cs typeface="Arial" pitchFamily="34" charset="0"/>
            </a:endParaRPr>
          </a:p>
        </p:txBody>
      </p:sp>
      <p:sp>
        <p:nvSpPr>
          <p:cNvPr id="2" name="TextBox 1"/>
          <p:cNvSpPr txBox="1"/>
          <p:nvPr/>
        </p:nvSpPr>
        <p:spPr>
          <a:xfrm>
            <a:off x="35496" y="3645024"/>
            <a:ext cx="7056784" cy="3293209"/>
          </a:xfrm>
          <a:prstGeom prst="rect">
            <a:avLst/>
          </a:prstGeom>
          <a:noFill/>
        </p:spPr>
        <p:txBody>
          <a:bodyPr wrap="square" rtlCol="0">
            <a:spAutoFit/>
          </a:bodyPr>
          <a:lstStyle/>
          <a:p>
            <a:r>
              <a:rPr lang="en-AU" sz="2400" dirty="0" smtClean="0"/>
              <a:t>BEFORE </a:t>
            </a:r>
            <a:r>
              <a:rPr lang="en-AU" sz="2400" dirty="0"/>
              <a:t>&amp; </a:t>
            </a:r>
            <a:r>
              <a:rPr lang="en-AU" sz="2400" dirty="0" smtClean="0"/>
              <a:t>AFTER trial</a:t>
            </a:r>
            <a:endParaRPr lang="en-AU" sz="2400" dirty="0"/>
          </a:p>
          <a:p>
            <a:r>
              <a:rPr lang="en-AU" sz="2400" dirty="0" smtClean="0"/>
              <a:t>Mean </a:t>
            </a:r>
            <a:r>
              <a:rPr lang="en-AU" sz="2400" dirty="0"/>
              <a:t>algal turf biomass  </a:t>
            </a:r>
            <a:r>
              <a:rPr lang="en-AU" sz="2400" dirty="0" smtClean="0"/>
              <a:t>(</a:t>
            </a:r>
            <a:r>
              <a:rPr lang="en-AU" sz="2400" dirty="0"/>
              <a:t>g C/cm</a:t>
            </a:r>
            <a:r>
              <a:rPr lang="en-AU" sz="2400" baseline="30000" dirty="0"/>
              <a:t>-2</a:t>
            </a:r>
            <a:r>
              <a:rPr lang="en-AU" sz="2400" dirty="0"/>
              <a:t>)</a:t>
            </a:r>
          </a:p>
          <a:p>
            <a:endParaRPr lang="en-AU" sz="2400" b="1" dirty="0"/>
          </a:p>
          <a:p>
            <a:endParaRPr lang="en-AU" sz="2400" b="1" dirty="0" smtClean="0"/>
          </a:p>
          <a:p>
            <a:r>
              <a:rPr lang="en-AU" sz="2400" b="1" dirty="0" smtClean="0"/>
              <a:t>Algal turf biomass per bite</a:t>
            </a:r>
          </a:p>
          <a:p>
            <a:pPr algn="ctr"/>
            <a:r>
              <a:rPr lang="en-AU" sz="2400" u="sng" dirty="0" smtClean="0"/>
              <a:t>mean </a:t>
            </a:r>
            <a:r>
              <a:rPr lang="en-AU" sz="2400" u="sng" dirty="0" err="1"/>
              <a:t>biomass</a:t>
            </a:r>
            <a:r>
              <a:rPr lang="en-AU" sz="2400" u="sng" baseline="-25000" dirty="0" err="1"/>
              <a:t>before</a:t>
            </a:r>
            <a:r>
              <a:rPr lang="en-AU" sz="2400" u="sng" dirty="0"/>
              <a:t> – mean </a:t>
            </a:r>
            <a:r>
              <a:rPr lang="en-AU" sz="2400" u="sng" dirty="0" err="1"/>
              <a:t>biomass</a:t>
            </a:r>
            <a:r>
              <a:rPr lang="en-AU" sz="2400" u="sng" baseline="-25000" dirty="0" err="1"/>
              <a:t>after</a:t>
            </a:r>
            <a:endParaRPr lang="en-AU" sz="2400" dirty="0"/>
          </a:p>
          <a:p>
            <a:pPr algn="ctr"/>
            <a:r>
              <a:rPr lang="en-AU" sz="2400" dirty="0"/>
              <a:t>no. of bites </a:t>
            </a:r>
            <a:r>
              <a:rPr lang="en-AU" sz="2400" dirty="0" smtClean="0"/>
              <a:t>cm</a:t>
            </a:r>
            <a:r>
              <a:rPr lang="en-AU" sz="2400" baseline="30000" dirty="0" smtClean="0"/>
              <a:t>-2</a:t>
            </a:r>
          </a:p>
          <a:p>
            <a:pPr algn="ctr"/>
            <a:endParaRPr lang="en-AU" sz="2400" baseline="30000" dirty="0"/>
          </a:p>
          <a:p>
            <a:r>
              <a:rPr lang="en-AU" sz="2400" b="1" dirty="0" smtClean="0"/>
              <a:t>Bite size – </a:t>
            </a:r>
            <a:r>
              <a:rPr lang="en-AU" sz="2400" b="1" dirty="0" smtClean="0"/>
              <a:t>measure </a:t>
            </a:r>
            <a:r>
              <a:rPr lang="en-AU" sz="2400" b="1" dirty="0" smtClean="0"/>
              <a:t>grazing </a:t>
            </a:r>
            <a:r>
              <a:rPr lang="en-AU" sz="2400" b="1" dirty="0" smtClean="0"/>
              <a:t>scars</a:t>
            </a:r>
            <a:endParaRPr lang="en-AU" sz="2400" b="1" dirty="0"/>
          </a:p>
        </p:txBody>
      </p:sp>
      <p:sp>
        <p:nvSpPr>
          <p:cNvPr id="31" name="Title 1"/>
          <p:cNvSpPr txBox="1">
            <a:spLocks/>
          </p:cNvSpPr>
          <p:nvPr/>
        </p:nvSpPr>
        <p:spPr>
          <a:xfrm>
            <a:off x="-36512" y="-94238"/>
            <a:ext cx="7000924" cy="642918"/>
          </a:xfrm>
          <a:prstGeom prst="rect">
            <a:avLst/>
          </a:prstGeom>
        </p:spPr>
        <p:txBody>
          <a:bodyPr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endParaRPr lang="en-AU" sz="3200" b="1" kern="0"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endParaRPr>
          </a:p>
          <a:p>
            <a:pPr marL="0" marR="0" lvl="0" indent="0" defTabSz="914400" rtl="0" eaLnBrk="1" fontAlgn="auto" latinLnBrk="0" hangingPunct="1">
              <a:lnSpc>
                <a:spcPct val="100000"/>
              </a:lnSpc>
              <a:spcBef>
                <a:spcPct val="0"/>
              </a:spcBef>
              <a:spcAft>
                <a:spcPts val="0"/>
              </a:spcAft>
              <a:buClrTx/>
              <a:buSzTx/>
              <a:buFontTx/>
              <a:buNone/>
              <a:tabLst/>
              <a:defRPr/>
            </a:pPr>
            <a:endParaRPr lang="en-AU" sz="3200" b="1" kern="0" dirty="0">
              <a:solidFill>
                <a:srgbClr val="00B0F0"/>
              </a:solidFill>
              <a:effectLst>
                <a:outerShdw blurRad="50000" dist="30000" dir="5400000" algn="tl" rotWithShape="0">
                  <a:srgbClr val="000000">
                    <a:alpha val="30000"/>
                  </a:srgbClr>
                </a:outerShdw>
              </a:effectLst>
              <a:latin typeface="+mj-lt"/>
              <a:ea typeface="+mj-ea"/>
              <a:cs typeface="Arial" pitchFamily="34" charset="0"/>
            </a:endParaRPr>
          </a:p>
          <a:p>
            <a:pPr marL="0" marR="0" lvl="0" indent="0" defTabSz="914400" rtl="0" eaLnBrk="1" fontAlgn="auto" latinLnBrk="0" hangingPunct="1">
              <a:lnSpc>
                <a:spcPct val="100000"/>
              </a:lnSpc>
              <a:spcBef>
                <a:spcPct val="0"/>
              </a:spcBef>
              <a:spcAft>
                <a:spcPts val="0"/>
              </a:spcAft>
              <a:buClrTx/>
              <a:buSzTx/>
              <a:buFontTx/>
              <a:buNone/>
              <a:tabLst/>
              <a:defRPr/>
            </a:pPr>
            <a:endParaRPr lang="en-AU" sz="3200" b="1" kern="0"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endParaRPr>
          </a:p>
          <a:p>
            <a:pPr marL="0" marR="0" lvl="0" indent="0" defTabSz="914400" rtl="0" eaLnBrk="1" fontAlgn="auto" latinLnBrk="0" hangingPunct="1">
              <a:lnSpc>
                <a:spcPct val="100000"/>
              </a:lnSpc>
              <a:spcBef>
                <a:spcPct val="0"/>
              </a:spcBef>
              <a:spcAft>
                <a:spcPts val="0"/>
              </a:spcAft>
              <a:buClrTx/>
              <a:buSzTx/>
              <a:buFontTx/>
              <a:buNone/>
              <a:tabLst/>
              <a:defRPr/>
            </a:pPr>
            <a:r>
              <a:rPr lang="en-AU" sz="3200" b="1" kern="0"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rPr>
              <a:t>Methods – aquaria experimental trials</a:t>
            </a:r>
            <a:endParaRPr kumimoji="0" lang="en-AU" sz="3200" b="1" i="0" u="none" strike="noStrike" kern="1200" cap="none" spc="0" normalizeH="0" baseline="0" noProof="0" dirty="0">
              <a:ln>
                <a:noFill/>
              </a:ln>
              <a:solidFill>
                <a:srgbClr val="00B0F0"/>
              </a:solidFill>
              <a:effectLst>
                <a:outerShdw blurRad="50000" dist="30000" dir="5400000" algn="tl" rotWithShape="0">
                  <a:srgbClr val="000000">
                    <a:alpha val="30000"/>
                  </a:srgbClr>
                </a:outerShdw>
              </a:effectLst>
              <a:uLnTx/>
              <a:uFillTx/>
              <a:latin typeface="+mj-lt"/>
              <a:ea typeface="+mj-ea"/>
              <a:cs typeface="Arial" pitchFamily="34" charset="0"/>
            </a:endParaRPr>
          </a:p>
        </p:txBody>
      </p:sp>
      <p:pic>
        <p:nvPicPr>
          <p:cNvPr id="6" name="Picture 5"/>
          <p:cNvPicPr/>
          <p:nvPr/>
        </p:nvPicPr>
        <p:blipFill>
          <a:blip r:embed="rId4" cstate="screen">
            <a:extLst>
              <a:ext uri="{28A0092B-C50C-407E-A947-70E740481C1C}">
                <a14:useLocalDpi xmlns:a14="http://schemas.microsoft.com/office/drawing/2010/main"/>
              </a:ext>
            </a:extLst>
          </a:blip>
          <a:stretch>
            <a:fillRect/>
          </a:stretch>
        </p:blipFill>
        <p:spPr>
          <a:xfrm>
            <a:off x="5390516" y="3533227"/>
            <a:ext cx="1413732" cy="1335933"/>
          </a:xfrm>
          <a:prstGeom prst="rect">
            <a:avLst/>
          </a:prstGeom>
        </p:spPr>
      </p:pic>
      <p:pic>
        <p:nvPicPr>
          <p:cNvPr id="7" name="Picture 6"/>
          <p:cNvPicPr/>
          <p:nvPr/>
        </p:nvPicPr>
        <p:blipFill>
          <a:blip r:embed="rId5" cstate="screen">
            <a:extLst>
              <a:ext uri="{28A0092B-C50C-407E-A947-70E740481C1C}">
                <a14:useLocalDpi xmlns:a14="http://schemas.microsoft.com/office/drawing/2010/main"/>
              </a:ext>
            </a:extLst>
          </a:blip>
          <a:stretch>
            <a:fillRect/>
          </a:stretch>
        </p:blipFill>
        <p:spPr>
          <a:xfrm>
            <a:off x="7091079" y="3497204"/>
            <a:ext cx="1441361" cy="1371956"/>
          </a:xfrm>
          <a:prstGeom prst="rect">
            <a:avLst/>
          </a:prstGeom>
        </p:spPr>
      </p:pic>
      <p:sp>
        <p:nvSpPr>
          <p:cNvPr id="4" name="Right Brace 3"/>
          <p:cNvSpPr/>
          <p:nvPr/>
        </p:nvSpPr>
        <p:spPr>
          <a:xfrm>
            <a:off x="4427984" y="3501168"/>
            <a:ext cx="504056" cy="1440000"/>
          </a:xfrm>
          <a:prstGeom prst="rightBrace">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ln w="76200">
                <a:solidFill>
                  <a:schemeClr val="tx1"/>
                </a:solidFill>
              </a:ln>
            </a:endParaRPr>
          </a:p>
        </p:txBody>
      </p:sp>
      <p:pic>
        <p:nvPicPr>
          <p:cNvPr id="11" name="Picture 2"/>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150992" y="5085184"/>
            <a:ext cx="1445344"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7727557" y="5085184"/>
            <a:ext cx="1308939"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6634632" y="792592"/>
            <a:ext cx="2401864" cy="1196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5004048" y="764704"/>
            <a:ext cx="1554851" cy="1196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oup 2"/>
          <p:cNvGrpSpPr/>
          <p:nvPr/>
        </p:nvGrpSpPr>
        <p:grpSpPr>
          <a:xfrm>
            <a:off x="542943" y="1412776"/>
            <a:ext cx="3885041" cy="2165143"/>
            <a:chOff x="5151455" y="4062329"/>
            <a:chExt cx="4680466" cy="2608435"/>
          </a:xfrm>
        </p:grpSpPr>
        <p:pic>
          <p:nvPicPr>
            <p:cNvPr id="22" name="Picture 2" descr="C:\Users\Alyssa\Desktop\Confirmation Docs\Sparse v Dense tiles.jpg"/>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5151455" y="4149080"/>
              <a:ext cx="3696006" cy="2521684"/>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6012160" y="6145750"/>
              <a:ext cx="3819761" cy="519107"/>
            </a:xfrm>
            <a:prstGeom prst="rect">
              <a:avLst/>
            </a:prstGeom>
          </p:spPr>
          <p:txBody>
            <a:bodyPr wrap="square">
              <a:spAutoFit/>
            </a:bodyPr>
            <a:lstStyle/>
            <a:p>
              <a:r>
                <a:rPr lang="en-AU" sz="2200" b="1" dirty="0" smtClean="0">
                  <a:solidFill>
                    <a:schemeClr val="bg1"/>
                  </a:solidFill>
                </a:rPr>
                <a:t>Sparse/short </a:t>
              </a:r>
              <a:endParaRPr lang="en-AU" sz="2200" b="1" dirty="0">
                <a:solidFill>
                  <a:schemeClr val="bg1"/>
                </a:solidFill>
              </a:endParaRPr>
            </a:p>
          </p:txBody>
        </p:sp>
        <p:sp>
          <p:nvSpPr>
            <p:cNvPr id="24" name="Rectangle 23"/>
            <p:cNvSpPr/>
            <p:nvPr/>
          </p:nvSpPr>
          <p:spPr>
            <a:xfrm>
              <a:off x="6101630" y="4062329"/>
              <a:ext cx="3492349" cy="519107"/>
            </a:xfrm>
            <a:prstGeom prst="rect">
              <a:avLst/>
            </a:prstGeom>
          </p:spPr>
          <p:txBody>
            <a:bodyPr wrap="square">
              <a:spAutoFit/>
            </a:bodyPr>
            <a:lstStyle/>
            <a:p>
              <a:r>
                <a:rPr lang="en-AU" sz="2200" b="1" dirty="0" smtClean="0">
                  <a:solidFill>
                    <a:schemeClr val="bg1"/>
                  </a:solidFill>
                </a:rPr>
                <a:t>Dense/long</a:t>
              </a:r>
              <a:endParaRPr lang="en-AU" sz="2200" b="1" dirty="0">
                <a:solidFill>
                  <a:schemeClr val="bg1"/>
                </a:solidFill>
              </a:endParaRPr>
            </a:p>
          </p:txBody>
        </p:sp>
        <p:sp>
          <p:nvSpPr>
            <p:cNvPr id="25" name="Rectangle 24"/>
            <p:cNvSpPr/>
            <p:nvPr/>
          </p:nvSpPr>
          <p:spPr>
            <a:xfrm>
              <a:off x="6820671" y="5157192"/>
              <a:ext cx="681743" cy="461665"/>
            </a:xfrm>
            <a:prstGeom prst="rect">
              <a:avLst/>
            </a:prstGeom>
          </p:spPr>
          <p:txBody>
            <a:bodyPr wrap="square">
              <a:spAutoFit/>
            </a:bodyPr>
            <a:lstStyle/>
            <a:p>
              <a:r>
                <a:rPr lang="en-AU" sz="2400" b="1" dirty="0">
                  <a:solidFill>
                    <a:schemeClr val="bg1"/>
                  </a:solidFill>
                </a:rPr>
                <a:t>v</a:t>
              </a:r>
              <a:r>
                <a:rPr lang="en-AU" sz="2400" b="1" dirty="0" smtClean="0">
                  <a:solidFill>
                    <a:schemeClr val="bg1"/>
                  </a:solidFill>
                </a:rPr>
                <a:t>s.</a:t>
              </a:r>
              <a:endParaRPr lang="en-AU" sz="2400" b="1" dirty="0">
                <a:solidFill>
                  <a:schemeClr val="bg1"/>
                </a:solidFill>
              </a:endParaRPr>
            </a:p>
          </p:txBody>
        </p:sp>
      </p:grpSp>
      <p:cxnSp>
        <p:nvCxnSpPr>
          <p:cNvPr id="8" name="Straight Connector 7"/>
          <p:cNvCxnSpPr/>
          <p:nvPr/>
        </p:nvCxnSpPr>
        <p:spPr>
          <a:xfrm>
            <a:off x="5609140" y="2365114"/>
            <a:ext cx="16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27348" y="2348880"/>
            <a:ext cx="16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00180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15"/>
                                        </p:tgtEl>
                                        <p:attrNameLst>
                                          <p:attrName>style.opacity</p:attrName>
                                        </p:attrNameLst>
                                      </p:cBhvr>
                                      <p:to>
                                        <p:strVal val="0.5"/>
                                      </p:to>
                                    </p:set>
                                    <p:animEffect filter="image" prLst="opacity: 0.5">
                                      <p:cBhvr rctx="IE">
                                        <p:cTn id="7" dur="indefinite"/>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p:cNvGrpSpPr/>
          <p:nvPr/>
        </p:nvGrpSpPr>
        <p:grpSpPr>
          <a:xfrm>
            <a:off x="1297164" y="332656"/>
            <a:ext cx="7595316" cy="3329934"/>
            <a:chOff x="2051201" y="692696"/>
            <a:chExt cx="6153267" cy="2697712"/>
          </a:xfrm>
        </p:grpSpPr>
        <p:pic>
          <p:nvPicPr>
            <p:cNvPr id="266242" name="Picture 2"/>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5342171" y="692696"/>
              <a:ext cx="2862297" cy="2697712"/>
            </a:xfrm>
            <a:prstGeom prst="rect">
              <a:avLst/>
            </a:prstGeom>
            <a:noFill/>
            <a:ln w="9525">
              <a:noFill/>
              <a:miter lim="800000"/>
              <a:headEnd/>
              <a:tailEnd/>
            </a:ln>
          </p:spPr>
        </p:pic>
        <p:sp>
          <p:nvSpPr>
            <p:cNvPr id="3" name="Oval 2"/>
            <p:cNvSpPr/>
            <p:nvPr/>
          </p:nvSpPr>
          <p:spPr>
            <a:xfrm>
              <a:off x="6768256" y="1945870"/>
              <a:ext cx="108000" cy="108000"/>
            </a:xfrm>
            <a:prstGeom prst="ellipse">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5" name="Straight Connector 4"/>
            <p:cNvCxnSpPr>
              <a:stCxn id="3" idx="2"/>
            </p:cNvCxnSpPr>
            <p:nvPr/>
          </p:nvCxnSpPr>
          <p:spPr>
            <a:xfrm flipH="1">
              <a:off x="2051201" y="1999869"/>
              <a:ext cx="4717056" cy="8801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3" idx="5"/>
            </p:cNvCxnSpPr>
            <p:nvPr/>
          </p:nvCxnSpPr>
          <p:spPr>
            <a:xfrm>
              <a:off x="6860440" y="2038053"/>
              <a:ext cx="176152" cy="8487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1259632" y="3032570"/>
            <a:ext cx="6205590" cy="3492774"/>
            <a:chOff x="782120" y="3032570"/>
            <a:chExt cx="6205590" cy="3492774"/>
          </a:xfrm>
        </p:grpSpPr>
        <p:pic>
          <p:nvPicPr>
            <p:cNvPr id="22" name="Picture 21"/>
            <p:cNvPicPr/>
            <p:nvPr/>
          </p:nvPicPr>
          <p:blipFill rotWithShape="1">
            <a:blip r:embed="rId5" cstate="print">
              <a:extLst>
                <a:ext uri="{28A0092B-C50C-407E-A947-70E740481C1C}">
                  <a14:useLocalDpi xmlns:a14="http://schemas.microsoft.com/office/drawing/2010/main"/>
                </a:ext>
              </a:extLst>
            </a:blip>
            <a:srcRect/>
            <a:stretch/>
          </p:blipFill>
          <p:spPr bwMode="auto">
            <a:xfrm>
              <a:off x="793110" y="3032570"/>
              <a:ext cx="6194600" cy="3492774"/>
            </a:xfrm>
            <a:prstGeom prst="rect">
              <a:avLst/>
            </a:prstGeom>
            <a:ln>
              <a:noFill/>
            </a:ln>
            <a:extLst>
              <a:ext uri="{53640926-AAD7-44D8-BBD7-CCE9431645EC}">
                <a14:shadowObscured xmlns:a14="http://schemas.microsoft.com/office/drawing/2010/main"/>
              </a:ext>
            </a:extLst>
          </p:spPr>
        </p:pic>
        <p:pic>
          <p:nvPicPr>
            <p:cNvPr id="23" name="Picture 22"/>
            <p:cNvPicPr/>
            <p:nvPr/>
          </p:nvPicPr>
          <p:blipFill rotWithShape="1">
            <a:blip r:embed="rId6" cstate="print">
              <a:extLst>
                <a:ext uri="{28A0092B-C50C-407E-A947-70E740481C1C}">
                  <a14:useLocalDpi xmlns:a14="http://schemas.microsoft.com/office/drawing/2010/main"/>
                </a:ext>
              </a:extLst>
            </a:blip>
            <a:srcRect/>
            <a:stretch/>
          </p:blipFill>
          <p:spPr bwMode="auto">
            <a:xfrm>
              <a:off x="782120" y="3040995"/>
              <a:ext cx="808524" cy="502993"/>
            </a:xfrm>
            <a:prstGeom prst="rect">
              <a:avLst/>
            </a:prstGeom>
            <a:ln>
              <a:noFill/>
            </a:ln>
            <a:extLst>
              <a:ext uri="{53640926-AAD7-44D8-BBD7-CCE9431645EC}">
                <a14:shadowObscured xmlns:a14="http://schemas.microsoft.com/office/drawing/2010/main"/>
              </a:ext>
            </a:extLst>
          </p:spPr>
        </p:pic>
      </p:grpSp>
      <p:sp>
        <p:nvSpPr>
          <p:cNvPr id="8" name="Title 1"/>
          <p:cNvSpPr txBox="1">
            <a:spLocks/>
          </p:cNvSpPr>
          <p:nvPr/>
        </p:nvSpPr>
        <p:spPr>
          <a:xfrm>
            <a:off x="-36512" y="-171400"/>
            <a:ext cx="7000924" cy="642918"/>
          </a:xfrm>
          <a:prstGeom prst="rect">
            <a:avLst/>
          </a:prstGeom>
        </p:spPr>
        <p:txBody>
          <a:bodyPr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AU" sz="2800" b="1" kern="0"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rPr>
              <a:t>Methods - </a:t>
            </a:r>
            <a:r>
              <a:rPr lang="en-AU" sz="2800" b="1" kern="0" dirty="0">
                <a:solidFill>
                  <a:srgbClr val="00B0F0"/>
                </a:solidFill>
                <a:effectLst>
                  <a:outerShdw blurRad="50000" dist="30000" dir="5400000" algn="tl" rotWithShape="0">
                    <a:srgbClr val="000000">
                      <a:alpha val="30000"/>
                    </a:srgbClr>
                  </a:outerShdw>
                </a:effectLst>
                <a:latin typeface="+mj-lt"/>
                <a:ea typeface="+mj-ea"/>
                <a:cs typeface="Arial" pitchFamily="34" charset="0"/>
              </a:rPr>
              <a:t>s</a:t>
            </a:r>
            <a:r>
              <a:rPr lang="en-AU" sz="2800" b="1" kern="0"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rPr>
              <a:t>urvey sites</a:t>
            </a:r>
            <a:endParaRPr kumimoji="0" lang="en-AU" sz="2800" b="1" i="0" u="none" strike="noStrike" kern="1200" cap="none" spc="0" normalizeH="0" baseline="0" noProof="0" dirty="0">
              <a:ln>
                <a:noFill/>
              </a:ln>
              <a:solidFill>
                <a:srgbClr val="00B0F0"/>
              </a:solidFill>
              <a:effectLst>
                <a:outerShdw blurRad="50000" dist="30000" dir="5400000" algn="tl" rotWithShape="0">
                  <a:srgbClr val="000000">
                    <a:alpha val="30000"/>
                  </a:srgbClr>
                </a:outerShdw>
              </a:effectLst>
              <a:uLnTx/>
              <a:uFillTx/>
              <a:latin typeface="+mj-lt"/>
              <a:ea typeface="+mj-ea"/>
              <a:cs typeface="Arial" pitchFamily="34" charset="0"/>
            </a:endParaRPr>
          </a:p>
        </p:txBody>
      </p:sp>
      <p:sp>
        <p:nvSpPr>
          <p:cNvPr id="13" name="TextBox 12"/>
          <p:cNvSpPr txBox="1"/>
          <p:nvPr/>
        </p:nvSpPr>
        <p:spPr>
          <a:xfrm>
            <a:off x="35496" y="543451"/>
            <a:ext cx="4346062" cy="1877437"/>
          </a:xfrm>
          <a:prstGeom prst="rect">
            <a:avLst/>
          </a:prstGeom>
          <a:noFill/>
        </p:spPr>
        <p:txBody>
          <a:bodyPr wrap="none" rtlCol="0">
            <a:spAutoFit/>
          </a:bodyPr>
          <a:lstStyle/>
          <a:p>
            <a:r>
              <a:rPr lang="en-AU" sz="2400" b="1" u="sng" dirty="0" smtClean="0"/>
              <a:t>Heron Island, southern GBR</a:t>
            </a:r>
          </a:p>
          <a:p>
            <a:endParaRPr lang="en-AU" sz="2400" b="1" dirty="0" smtClean="0"/>
          </a:p>
          <a:p>
            <a:r>
              <a:rPr lang="en-AU" sz="2400" b="1" dirty="0" smtClean="0"/>
              <a:t>Six sites </a:t>
            </a:r>
          </a:p>
          <a:p>
            <a:r>
              <a:rPr lang="en-AU" sz="2200" dirty="0"/>
              <a:t> </a:t>
            </a:r>
            <a:r>
              <a:rPr lang="en-AU" sz="2200" dirty="0" smtClean="0"/>
              <a:t>- 3 windward, 3  leeward</a:t>
            </a:r>
          </a:p>
          <a:p>
            <a:r>
              <a:rPr lang="en-AU" sz="2200" dirty="0"/>
              <a:t> </a:t>
            </a:r>
            <a:r>
              <a:rPr lang="en-AU" sz="2200" dirty="0" smtClean="0"/>
              <a:t>- Deep (12m), Shallow (4m)</a:t>
            </a:r>
          </a:p>
        </p:txBody>
      </p:sp>
    </p:spTree>
    <p:custDataLst>
      <p:tags r:id="rId1"/>
    </p:custDataLst>
    <p:extLst>
      <p:ext uri="{BB962C8B-B14F-4D97-AF65-F5344CB8AC3E}">
        <p14:creationId xmlns:p14="http://schemas.microsoft.com/office/powerpoint/2010/main" val="14555548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a:spLocks/>
          </p:cNvSpPr>
          <p:nvPr/>
        </p:nvSpPr>
        <p:spPr>
          <a:xfrm>
            <a:off x="19348" y="-22230"/>
            <a:ext cx="7000924" cy="642918"/>
          </a:xfrm>
          <a:prstGeom prst="rect">
            <a:avLst/>
          </a:prstGeom>
        </p:spPr>
        <p:txBody>
          <a:bodyPr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AU" sz="3200" b="1" kern="0"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rPr>
              <a:t>Methods – field surveys</a:t>
            </a:r>
            <a:endParaRPr kumimoji="0" lang="en-AU" sz="3200" b="1" i="0" u="none" strike="noStrike" kern="1200" cap="none" spc="0" normalizeH="0" baseline="0" noProof="0" dirty="0">
              <a:ln>
                <a:noFill/>
              </a:ln>
              <a:solidFill>
                <a:srgbClr val="00B0F0"/>
              </a:solidFill>
              <a:effectLst>
                <a:outerShdw blurRad="50000" dist="30000" dir="5400000" algn="tl" rotWithShape="0">
                  <a:srgbClr val="000000">
                    <a:alpha val="30000"/>
                  </a:srgbClr>
                </a:outerShdw>
              </a:effectLst>
              <a:uLnTx/>
              <a:uFillTx/>
              <a:latin typeface="+mj-lt"/>
              <a:ea typeface="+mj-ea"/>
              <a:cs typeface="Arial" pitchFamily="34" charset="0"/>
            </a:endParaRPr>
          </a:p>
        </p:txBody>
      </p:sp>
      <p:pic>
        <p:nvPicPr>
          <p:cNvPr id="14338" name="Picture 2" descr="http://www.marinespatialecologylab.org/wp-content/uploads/2010/11/MSEL42.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892147" y="1556792"/>
            <a:ext cx="3072341" cy="2304256"/>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p:cNvSpPr>
            <a:spLocks noGrp="1"/>
          </p:cNvSpPr>
          <p:nvPr>
            <p:ph type="subTitle" idx="1"/>
          </p:nvPr>
        </p:nvSpPr>
        <p:spPr>
          <a:xfrm>
            <a:off x="35496" y="764704"/>
            <a:ext cx="8352928" cy="5400600"/>
          </a:xfrm>
        </p:spPr>
        <p:txBody>
          <a:bodyPr>
            <a:noAutofit/>
          </a:bodyPr>
          <a:lstStyle/>
          <a:p>
            <a:pPr algn="l"/>
            <a:r>
              <a:rPr lang="en-AU" sz="2200" b="1" u="sng" dirty="0" smtClean="0">
                <a:solidFill>
                  <a:schemeClr val="tx1"/>
                </a:solidFill>
              </a:rPr>
              <a:t>Six sites </a:t>
            </a:r>
          </a:p>
          <a:p>
            <a:pPr algn="l"/>
            <a:endParaRPr lang="en-AU" sz="2200" u="sng" dirty="0">
              <a:solidFill>
                <a:schemeClr val="tx1"/>
              </a:solidFill>
            </a:endParaRPr>
          </a:p>
          <a:p>
            <a:pPr algn="l"/>
            <a:r>
              <a:rPr lang="en-AU" sz="2200" b="1" dirty="0" smtClean="0">
                <a:solidFill>
                  <a:schemeClr val="tx1"/>
                </a:solidFill>
              </a:rPr>
              <a:t>Herbivorous fish surveys</a:t>
            </a:r>
          </a:p>
          <a:p>
            <a:pPr marL="800100" lvl="1" indent="-342900" algn="l">
              <a:buFont typeface="Arial" pitchFamily="34" charset="0"/>
              <a:buChar char="•"/>
            </a:pPr>
            <a:r>
              <a:rPr lang="en-AU" sz="2200" dirty="0" smtClean="0">
                <a:solidFill>
                  <a:schemeClr val="tx1"/>
                </a:solidFill>
              </a:rPr>
              <a:t>8 x Deep, 8 x Shallow (30 x 5m)</a:t>
            </a:r>
          </a:p>
          <a:p>
            <a:pPr marL="800100" lvl="1" indent="-342900" algn="l">
              <a:buFont typeface="Arial" pitchFamily="34" charset="0"/>
              <a:buChar char="•"/>
            </a:pPr>
            <a:r>
              <a:rPr lang="en-AU" sz="2200" dirty="0" smtClean="0">
                <a:solidFill>
                  <a:schemeClr val="tx1"/>
                </a:solidFill>
              </a:rPr>
              <a:t>surgeonfish, parrotfish, </a:t>
            </a:r>
            <a:r>
              <a:rPr lang="en-AU" sz="2200" dirty="0" err="1" smtClean="0">
                <a:solidFill>
                  <a:schemeClr val="tx1"/>
                </a:solidFill>
              </a:rPr>
              <a:t>rabbitfish</a:t>
            </a:r>
            <a:endParaRPr lang="en-AU" sz="2200" dirty="0" smtClean="0">
              <a:solidFill>
                <a:schemeClr val="tx1"/>
              </a:solidFill>
            </a:endParaRPr>
          </a:p>
          <a:p>
            <a:pPr marL="800100" lvl="1" indent="-342900" algn="l">
              <a:buFont typeface="Arial" pitchFamily="34" charset="0"/>
              <a:buChar char="•"/>
            </a:pPr>
            <a:r>
              <a:rPr lang="en-AU" sz="2200" dirty="0" smtClean="0">
                <a:solidFill>
                  <a:schemeClr val="tx1"/>
                </a:solidFill>
              </a:rPr>
              <a:t>Benthic photo quadrats, </a:t>
            </a:r>
            <a:r>
              <a:rPr lang="en-AU" sz="2200" dirty="0" err="1" smtClean="0">
                <a:solidFill>
                  <a:schemeClr val="tx1"/>
                </a:solidFill>
              </a:rPr>
              <a:t>rugosity</a:t>
            </a:r>
            <a:endParaRPr lang="en-AU" sz="2200" dirty="0" smtClean="0">
              <a:solidFill>
                <a:schemeClr val="tx1"/>
              </a:solidFill>
            </a:endParaRPr>
          </a:p>
          <a:p>
            <a:pPr marL="800100" lvl="1" indent="-342900" algn="l">
              <a:buFont typeface="Arial" pitchFamily="34" charset="0"/>
              <a:buChar char="•"/>
            </a:pPr>
            <a:r>
              <a:rPr lang="en-AU" sz="2200" dirty="0" smtClean="0">
                <a:solidFill>
                  <a:schemeClr val="tx1"/>
                </a:solidFill>
              </a:rPr>
              <a:t>Morning surveys, at high tide</a:t>
            </a:r>
          </a:p>
          <a:p>
            <a:pPr algn="l"/>
            <a:endParaRPr lang="en-AU" sz="2200" u="sng" dirty="0" smtClean="0">
              <a:solidFill>
                <a:schemeClr val="tx1"/>
              </a:solidFill>
            </a:endParaRPr>
          </a:p>
          <a:p>
            <a:pPr algn="l"/>
            <a:endParaRPr lang="en-AU" sz="2200" u="sng" dirty="0">
              <a:solidFill>
                <a:schemeClr val="tx1"/>
              </a:solidFill>
            </a:endParaRPr>
          </a:p>
          <a:p>
            <a:pPr algn="l"/>
            <a:r>
              <a:rPr lang="en-AU" sz="2200" b="1" dirty="0" smtClean="0">
                <a:solidFill>
                  <a:schemeClr val="tx1"/>
                </a:solidFill>
              </a:rPr>
              <a:t>Key </a:t>
            </a:r>
            <a:r>
              <a:rPr lang="en-AU" sz="2200" b="1" dirty="0">
                <a:solidFill>
                  <a:schemeClr val="tx1"/>
                </a:solidFill>
              </a:rPr>
              <a:t>surgeonfish spp. </a:t>
            </a:r>
            <a:r>
              <a:rPr lang="en-AU" sz="2200" b="1" dirty="0" smtClean="0">
                <a:solidFill>
                  <a:schemeClr val="tx1"/>
                </a:solidFill>
              </a:rPr>
              <a:t>bite </a:t>
            </a:r>
            <a:r>
              <a:rPr lang="en-AU" sz="2200" b="1" dirty="0">
                <a:solidFill>
                  <a:schemeClr val="tx1"/>
                </a:solidFill>
              </a:rPr>
              <a:t>observations </a:t>
            </a:r>
          </a:p>
          <a:p>
            <a:pPr marL="742950" lvl="1" indent="-285750" algn="l">
              <a:buFont typeface="Arial" pitchFamily="34" charset="0"/>
              <a:buChar char="•"/>
            </a:pPr>
            <a:r>
              <a:rPr lang="en-AU" sz="2200" dirty="0" smtClean="0">
                <a:solidFill>
                  <a:schemeClr val="tx1"/>
                </a:solidFill>
              </a:rPr>
              <a:t>5-min observations</a:t>
            </a:r>
            <a:endParaRPr lang="en-AU" sz="2200" dirty="0">
              <a:solidFill>
                <a:schemeClr val="tx1"/>
              </a:solidFill>
            </a:endParaRPr>
          </a:p>
          <a:p>
            <a:pPr marL="742950" lvl="1" indent="-285750" algn="l">
              <a:buFont typeface="Arial" pitchFamily="34" charset="0"/>
              <a:buChar char="•"/>
            </a:pPr>
            <a:r>
              <a:rPr lang="en-AU" sz="2200" dirty="0" smtClean="0">
                <a:solidFill>
                  <a:schemeClr val="tx1"/>
                </a:solidFill>
              </a:rPr>
              <a:t>Mean # bites per day</a:t>
            </a:r>
            <a:endParaRPr lang="en-AU" sz="2200" dirty="0">
              <a:solidFill>
                <a:schemeClr val="tx1"/>
              </a:solidFill>
            </a:endParaRPr>
          </a:p>
          <a:p>
            <a:pPr lvl="1" algn="l"/>
            <a:endParaRPr lang="en-AU" sz="2200" dirty="0">
              <a:solidFill>
                <a:schemeClr val="tx1"/>
              </a:solidFill>
            </a:endParaRPr>
          </a:p>
        </p:txBody>
      </p:sp>
      <p:pic>
        <p:nvPicPr>
          <p:cNvPr id="7" name="Picture 2"/>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4693121" y="4509120"/>
            <a:ext cx="1823095" cy="1402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634632" y="4509120"/>
            <a:ext cx="2401864" cy="1196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07975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6">
                                            <p:txEl>
                                              <p:pRg st="2" end="2"/>
                                            </p:txEl>
                                          </p:spTgt>
                                        </p:tgtEl>
                                        <p:attrNameLst>
                                          <p:attrName>style.opacity</p:attrName>
                                        </p:attrNameLst>
                                      </p:cBhvr>
                                      <p:to>
                                        <p:strVal val="0.5"/>
                                      </p:to>
                                    </p:set>
                                    <p:animEffect filter="image" prLst="opacity: 0.5">
                                      <p:cBhvr rctx="IE">
                                        <p:cTn id="7" dur="indefinite"/>
                                        <p:tgtEl>
                                          <p:spTgt spid="6">
                                            <p:txEl>
                                              <p:pRg st="2" end="2"/>
                                            </p:txEl>
                                          </p:spTgt>
                                        </p:tgtEl>
                                      </p:cBhvr>
                                    </p:animEffect>
                                  </p:childTnLst>
                                </p:cTn>
                              </p:par>
                              <p:par>
                                <p:cTn id="8" presetID="9" presetClass="emph" presetSubtype="0" nodeType="withEffect">
                                  <p:stCondLst>
                                    <p:cond delay="0"/>
                                  </p:stCondLst>
                                  <p:childTnLst>
                                    <p:set>
                                      <p:cBhvr rctx="PPT">
                                        <p:cTn id="9" dur="indefinite"/>
                                        <p:tgtEl>
                                          <p:spTgt spid="6">
                                            <p:txEl>
                                              <p:pRg st="3" end="3"/>
                                            </p:txEl>
                                          </p:spTgt>
                                        </p:tgtEl>
                                        <p:attrNameLst>
                                          <p:attrName>style.opacity</p:attrName>
                                        </p:attrNameLst>
                                      </p:cBhvr>
                                      <p:to>
                                        <p:strVal val="0.5"/>
                                      </p:to>
                                    </p:set>
                                    <p:animEffect filter="image" prLst="opacity: 0.5">
                                      <p:cBhvr rctx="IE">
                                        <p:cTn id="10" dur="indefinite"/>
                                        <p:tgtEl>
                                          <p:spTgt spid="6">
                                            <p:txEl>
                                              <p:pRg st="3" end="3"/>
                                            </p:txEl>
                                          </p:spTgt>
                                        </p:tgtEl>
                                      </p:cBhvr>
                                    </p:animEffect>
                                  </p:childTnLst>
                                </p:cTn>
                              </p:par>
                              <p:par>
                                <p:cTn id="11" presetID="9" presetClass="emph" presetSubtype="0" nodeType="withEffect">
                                  <p:stCondLst>
                                    <p:cond delay="0"/>
                                  </p:stCondLst>
                                  <p:childTnLst>
                                    <p:set>
                                      <p:cBhvr rctx="PPT">
                                        <p:cTn id="12" dur="indefinite"/>
                                        <p:tgtEl>
                                          <p:spTgt spid="6">
                                            <p:txEl>
                                              <p:pRg st="4" end="4"/>
                                            </p:txEl>
                                          </p:spTgt>
                                        </p:tgtEl>
                                        <p:attrNameLst>
                                          <p:attrName>style.opacity</p:attrName>
                                        </p:attrNameLst>
                                      </p:cBhvr>
                                      <p:to>
                                        <p:strVal val="0.5"/>
                                      </p:to>
                                    </p:set>
                                    <p:animEffect filter="image" prLst="opacity: 0.5">
                                      <p:cBhvr rctx="IE">
                                        <p:cTn id="13" dur="indefinite"/>
                                        <p:tgtEl>
                                          <p:spTgt spid="6">
                                            <p:txEl>
                                              <p:pRg st="4" end="4"/>
                                            </p:txEl>
                                          </p:spTgt>
                                        </p:tgtEl>
                                      </p:cBhvr>
                                    </p:animEffect>
                                  </p:childTnLst>
                                </p:cTn>
                              </p:par>
                              <p:par>
                                <p:cTn id="14" presetID="9" presetClass="emph" presetSubtype="0" nodeType="withEffect">
                                  <p:stCondLst>
                                    <p:cond delay="0"/>
                                  </p:stCondLst>
                                  <p:childTnLst>
                                    <p:set>
                                      <p:cBhvr rctx="PPT">
                                        <p:cTn id="15" dur="indefinite"/>
                                        <p:tgtEl>
                                          <p:spTgt spid="6">
                                            <p:txEl>
                                              <p:pRg st="5" end="5"/>
                                            </p:txEl>
                                          </p:spTgt>
                                        </p:tgtEl>
                                        <p:attrNameLst>
                                          <p:attrName>style.opacity</p:attrName>
                                        </p:attrNameLst>
                                      </p:cBhvr>
                                      <p:to>
                                        <p:strVal val="0.5"/>
                                      </p:to>
                                    </p:set>
                                    <p:animEffect filter="image" prLst="opacity: 0.5">
                                      <p:cBhvr rctx="IE">
                                        <p:cTn id="16" dur="indefinite"/>
                                        <p:tgtEl>
                                          <p:spTgt spid="6">
                                            <p:txEl>
                                              <p:pRg st="5" end="5"/>
                                            </p:txEl>
                                          </p:spTgt>
                                        </p:tgtEl>
                                      </p:cBhvr>
                                    </p:animEffect>
                                  </p:childTnLst>
                                </p:cTn>
                              </p:par>
                              <p:par>
                                <p:cTn id="17" presetID="9" presetClass="emph" presetSubtype="0" nodeType="withEffect">
                                  <p:stCondLst>
                                    <p:cond delay="0"/>
                                  </p:stCondLst>
                                  <p:childTnLst>
                                    <p:set>
                                      <p:cBhvr rctx="PPT">
                                        <p:cTn id="18" dur="indefinite"/>
                                        <p:tgtEl>
                                          <p:spTgt spid="6">
                                            <p:txEl>
                                              <p:pRg st="6" end="6"/>
                                            </p:txEl>
                                          </p:spTgt>
                                        </p:tgtEl>
                                        <p:attrNameLst>
                                          <p:attrName>style.opacity</p:attrName>
                                        </p:attrNameLst>
                                      </p:cBhvr>
                                      <p:to>
                                        <p:strVal val="0.5"/>
                                      </p:to>
                                    </p:set>
                                    <p:animEffect filter="image" prLst="opacity: 0.5">
                                      <p:cBhvr rctx="IE">
                                        <p:cTn id="19" dur="indefinite"/>
                                        <p:tgtEl>
                                          <p:spTgt spid="6">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6">
                                            <p:txEl>
                                              <p:pRg st="9" end="9"/>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6">
                                            <p:txEl>
                                              <p:pRg st="10" end="10"/>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Alyssa\Documents\PhD files\Turf trial MS\May Submission files\Fig1.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7519" r="51305" b="53506"/>
          <a:stretch/>
        </p:blipFill>
        <p:spPr bwMode="auto">
          <a:xfrm>
            <a:off x="72572" y="471517"/>
            <a:ext cx="4397827" cy="2934129"/>
          </a:xfrm>
          <a:prstGeom prst="rect">
            <a:avLst/>
          </a:prstGeom>
          <a:noFill/>
          <a:extLst>
            <a:ext uri="{909E8E84-426E-40DD-AFC4-6F175D3DCCD1}">
              <a14:hiddenFill xmlns:a14="http://schemas.microsoft.com/office/drawing/2010/main">
                <a:solidFill>
                  <a:srgbClr val="FFFFFF"/>
                </a:solidFill>
              </a14:hiddenFill>
            </a:ext>
          </a:extLst>
        </p:spPr>
      </p:pic>
      <p:sp>
        <p:nvSpPr>
          <p:cNvPr id="17" name="Subtitle 2"/>
          <p:cNvSpPr txBox="1">
            <a:spLocks/>
          </p:cNvSpPr>
          <p:nvPr/>
        </p:nvSpPr>
        <p:spPr>
          <a:xfrm>
            <a:off x="4644008" y="1124744"/>
            <a:ext cx="4608512" cy="2493976"/>
          </a:xfrm>
          <a:prstGeom prst="rect">
            <a:avLst/>
          </a:prstGeom>
          <a:ln>
            <a:noFill/>
          </a:ln>
        </p:spPr>
        <p:txBody>
          <a:bodyPr vert="horz" lIns="0" rIns="18288" anchor="ctr">
            <a:noAutofit/>
          </a:bodyPr>
          <a:lstStyle/>
          <a:p>
            <a:pPr marR="45720" lvl="0">
              <a:spcBef>
                <a:spcPct val="20000"/>
              </a:spcBef>
              <a:buClr>
                <a:schemeClr val="accent3"/>
              </a:buClr>
              <a:buSzPct val="95000"/>
              <a:defRPr/>
            </a:pPr>
            <a:endParaRPr lang="en-AU" sz="2400" b="1" dirty="0" smtClean="0">
              <a:cs typeface="Arial" pitchFamily="34" charset="0"/>
            </a:endParaRPr>
          </a:p>
          <a:p>
            <a:pPr marR="45720" lvl="0">
              <a:spcBef>
                <a:spcPct val="20000"/>
              </a:spcBef>
              <a:buClr>
                <a:schemeClr val="accent3"/>
              </a:buClr>
              <a:buSzPct val="95000"/>
              <a:defRPr/>
            </a:pPr>
            <a:endParaRPr lang="en-AU" sz="2400" b="1" dirty="0">
              <a:cs typeface="Arial" pitchFamily="34" charset="0"/>
            </a:endParaRPr>
          </a:p>
          <a:p>
            <a:pPr marR="45720" lvl="0">
              <a:spcBef>
                <a:spcPct val="20000"/>
              </a:spcBef>
              <a:buClr>
                <a:schemeClr val="accent3"/>
              </a:buClr>
              <a:buSzPct val="95000"/>
              <a:defRPr/>
            </a:pPr>
            <a:endParaRPr lang="en-AU" sz="2400" b="1" dirty="0" smtClean="0">
              <a:cs typeface="Arial" pitchFamily="34" charset="0"/>
            </a:endParaRPr>
          </a:p>
          <a:p>
            <a:pPr marL="457200" lvl="0" indent="-457200">
              <a:buAutoNum type="arabicPeriod"/>
            </a:pPr>
            <a:endParaRPr lang="en-AU" sz="2400" b="1" dirty="0" smtClean="0"/>
          </a:p>
          <a:p>
            <a:pPr marL="457200" lvl="0" indent="-457200">
              <a:buAutoNum type="arabicPeriod"/>
            </a:pPr>
            <a:endParaRPr lang="en-AU" sz="2400" b="1" dirty="0" smtClean="0"/>
          </a:p>
          <a:p>
            <a:endParaRPr lang="en-AU" sz="2400" b="1" dirty="0"/>
          </a:p>
          <a:p>
            <a:pPr marL="457200" indent="-457200">
              <a:buFontTx/>
              <a:buAutoNum type="arabicPeriod"/>
            </a:pPr>
            <a:endParaRPr lang="en-AU" sz="2400" b="1" dirty="0" smtClean="0"/>
          </a:p>
          <a:p>
            <a:pPr marL="457200" indent="-457200">
              <a:buFontTx/>
              <a:buAutoNum type="arabicPeriod"/>
            </a:pPr>
            <a:endParaRPr lang="en-AU" sz="2400" b="1" dirty="0" smtClean="0"/>
          </a:p>
          <a:p>
            <a:pPr lvl="0"/>
            <a:r>
              <a:rPr lang="en-AU" sz="2400" b="1" dirty="0" smtClean="0"/>
              <a:t> </a:t>
            </a:r>
          </a:p>
          <a:p>
            <a:pPr lvl="0"/>
            <a:r>
              <a:rPr lang="en-AU" sz="2400" b="1" dirty="0" smtClean="0"/>
              <a:t>-&gt; Sparse turf preferred</a:t>
            </a:r>
          </a:p>
          <a:p>
            <a:pPr lvl="0"/>
            <a:endParaRPr lang="en-AU" sz="2400" b="1" dirty="0"/>
          </a:p>
          <a:p>
            <a:pPr lvl="0"/>
            <a:endParaRPr lang="en-AU" sz="2400" b="1" dirty="0" smtClean="0"/>
          </a:p>
          <a:p>
            <a:pPr lvl="0"/>
            <a:endParaRPr lang="en-AU" sz="2400" b="1" dirty="0"/>
          </a:p>
          <a:p>
            <a:pPr marL="914400" marR="45720" lvl="1" indent="-457200">
              <a:spcBef>
                <a:spcPct val="20000"/>
              </a:spcBef>
              <a:buClr>
                <a:prstClr val="black"/>
              </a:buClr>
              <a:buSzPct val="95000"/>
              <a:defRPr/>
            </a:pPr>
            <a:endParaRPr lang="en-AU" sz="2400" b="1" dirty="0">
              <a:solidFill>
                <a:prstClr val="black"/>
              </a:solidFill>
              <a:cs typeface="Arial" pitchFamily="34" charset="0"/>
            </a:endParaRPr>
          </a:p>
          <a:p>
            <a:pPr marL="914400" marR="45720" lvl="1" indent="-457200">
              <a:spcBef>
                <a:spcPct val="20000"/>
              </a:spcBef>
              <a:buClr>
                <a:prstClr val="black"/>
              </a:buClr>
              <a:buSzPct val="95000"/>
              <a:defRPr/>
            </a:pPr>
            <a:endParaRPr lang="en-AU" sz="2400" b="1" dirty="0">
              <a:solidFill>
                <a:prstClr val="black"/>
              </a:solidFill>
              <a:cs typeface="Arial" pitchFamily="34" charset="0"/>
            </a:endParaRPr>
          </a:p>
          <a:p>
            <a:pPr marL="914400" marR="45720" lvl="1" indent="-457200">
              <a:spcBef>
                <a:spcPct val="20000"/>
              </a:spcBef>
              <a:buClr>
                <a:prstClr val="black"/>
              </a:buClr>
              <a:buSzPct val="95000"/>
              <a:buFontTx/>
              <a:buChar char="-"/>
              <a:defRPr/>
            </a:pPr>
            <a:endParaRPr lang="en-AU" sz="2400" b="1" dirty="0">
              <a:solidFill>
                <a:prstClr val="black"/>
              </a:solidFill>
              <a:cs typeface="Arial" pitchFamily="34" charset="0"/>
            </a:endParaRPr>
          </a:p>
          <a:p>
            <a:pPr marL="457200" marR="45720" indent="-457200">
              <a:spcBef>
                <a:spcPct val="20000"/>
              </a:spcBef>
              <a:buClr>
                <a:prstClr val="black"/>
              </a:buClr>
              <a:buSzPct val="95000"/>
              <a:defRPr/>
            </a:pPr>
            <a:r>
              <a:rPr lang="en-AU" sz="2400" b="1" dirty="0">
                <a:solidFill>
                  <a:prstClr val="black"/>
                </a:solidFill>
                <a:cs typeface="Arial" pitchFamily="34" charset="0"/>
              </a:rPr>
              <a:t>	 </a:t>
            </a:r>
          </a:p>
          <a:p>
            <a:pPr marR="45720">
              <a:spcBef>
                <a:spcPct val="20000"/>
              </a:spcBef>
              <a:buClr>
                <a:prstClr val="black"/>
              </a:buClr>
              <a:buSzPct val="95000"/>
              <a:buFont typeface="Arial" pitchFamily="34" charset="0"/>
              <a:buChar char="•"/>
              <a:defRPr/>
            </a:pPr>
            <a:endParaRPr lang="en-AU" sz="2400" b="1" dirty="0">
              <a:solidFill>
                <a:prstClr val="black"/>
              </a:solidFill>
              <a:cs typeface="Arial" pitchFamily="34" charset="0"/>
            </a:endParaRPr>
          </a:p>
          <a:p>
            <a:pPr marR="45720">
              <a:spcBef>
                <a:spcPct val="20000"/>
              </a:spcBef>
              <a:buClr>
                <a:prstClr val="black"/>
              </a:buClr>
              <a:buSzPct val="95000"/>
              <a:buFont typeface="Arial" pitchFamily="34" charset="0"/>
              <a:buChar char="•"/>
              <a:defRPr/>
            </a:pPr>
            <a:endParaRPr lang="en-AU" sz="2400" b="1" dirty="0">
              <a:solidFill>
                <a:prstClr val="black"/>
              </a:solidFill>
              <a:cs typeface="Arial" pitchFamily="34" charset="0"/>
            </a:endParaRPr>
          </a:p>
        </p:txBody>
      </p:sp>
      <p:sp>
        <p:nvSpPr>
          <p:cNvPr id="16" name="Rectangle 15"/>
          <p:cNvSpPr/>
          <p:nvPr/>
        </p:nvSpPr>
        <p:spPr>
          <a:xfrm>
            <a:off x="4932040" y="1268760"/>
            <a:ext cx="4032448" cy="1261884"/>
          </a:xfrm>
          <a:prstGeom prst="rect">
            <a:avLst/>
          </a:prstGeom>
        </p:spPr>
        <p:txBody>
          <a:bodyPr wrap="square">
            <a:spAutoFit/>
          </a:bodyPr>
          <a:lstStyle/>
          <a:p>
            <a:pPr lvl="0"/>
            <a:r>
              <a:rPr lang="en-AU" sz="2400" i="1" dirty="0" smtClean="0"/>
              <a:t> </a:t>
            </a:r>
            <a:r>
              <a:rPr lang="en-AU" sz="2800" dirty="0" smtClean="0">
                <a:solidFill>
                  <a:srgbClr val="00B0F0"/>
                </a:solidFill>
              </a:rPr>
              <a:t>Grazer            Detritivore</a:t>
            </a:r>
            <a:endParaRPr lang="en-AU" sz="2400" dirty="0">
              <a:solidFill>
                <a:srgbClr val="00B0F0"/>
              </a:solidFill>
            </a:endParaRPr>
          </a:p>
          <a:p>
            <a:pPr lvl="0"/>
            <a:r>
              <a:rPr lang="en-AU" sz="2400" dirty="0"/>
              <a:t>   </a:t>
            </a:r>
          </a:p>
          <a:p>
            <a:pPr marL="457200" indent="-457200">
              <a:buFontTx/>
              <a:buAutoNum type="arabicPeriod"/>
            </a:pPr>
            <a:endParaRPr lang="en-AU" sz="2400" dirty="0"/>
          </a:p>
        </p:txBody>
      </p:sp>
      <p:sp>
        <p:nvSpPr>
          <p:cNvPr id="31" name="Title 1"/>
          <p:cNvSpPr txBox="1">
            <a:spLocks/>
          </p:cNvSpPr>
          <p:nvPr/>
        </p:nvSpPr>
        <p:spPr>
          <a:xfrm>
            <a:off x="-52660" y="-171400"/>
            <a:ext cx="7000924" cy="642918"/>
          </a:xfrm>
          <a:prstGeom prst="rect">
            <a:avLst/>
          </a:prstGeom>
        </p:spPr>
        <p:txBody>
          <a:bodyPr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endParaRPr lang="en-AU" sz="3200" b="1" kern="0"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endParaRPr>
          </a:p>
          <a:p>
            <a:pPr marL="0" marR="0" lvl="0" indent="0" defTabSz="914400" rtl="0" eaLnBrk="1" fontAlgn="auto" latinLnBrk="0" hangingPunct="1">
              <a:lnSpc>
                <a:spcPct val="100000"/>
              </a:lnSpc>
              <a:spcBef>
                <a:spcPct val="0"/>
              </a:spcBef>
              <a:spcAft>
                <a:spcPts val="0"/>
              </a:spcAft>
              <a:buClrTx/>
              <a:buSzTx/>
              <a:buFontTx/>
              <a:buNone/>
              <a:tabLst/>
              <a:defRPr/>
            </a:pPr>
            <a:endParaRPr lang="en-AU" sz="3200" b="1" kern="0" dirty="0">
              <a:solidFill>
                <a:srgbClr val="00B0F0"/>
              </a:solidFill>
              <a:effectLst>
                <a:outerShdw blurRad="50000" dist="30000" dir="5400000" algn="tl" rotWithShape="0">
                  <a:srgbClr val="000000">
                    <a:alpha val="30000"/>
                  </a:srgbClr>
                </a:outerShdw>
              </a:effectLst>
              <a:latin typeface="+mj-lt"/>
              <a:ea typeface="+mj-ea"/>
              <a:cs typeface="Arial" pitchFamily="34" charset="0"/>
            </a:endParaRPr>
          </a:p>
          <a:p>
            <a:pPr marL="0" marR="0" lvl="0" indent="0" defTabSz="914400" rtl="0" eaLnBrk="1" fontAlgn="auto" latinLnBrk="0" hangingPunct="1">
              <a:lnSpc>
                <a:spcPct val="100000"/>
              </a:lnSpc>
              <a:spcBef>
                <a:spcPct val="0"/>
              </a:spcBef>
              <a:spcAft>
                <a:spcPts val="0"/>
              </a:spcAft>
              <a:buClrTx/>
              <a:buSzTx/>
              <a:buFontTx/>
              <a:buNone/>
              <a:tabLst/>
              <a:defRPr/>
            </a:pPr>
            <a:endParaRPr lang="en-AU" sz="3200" b="1" kern="0"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endParaRPr>
          </a:p>
          <a:p>
            <a:pPr marL="0" marR="0" lvl="0" indent="0" defTabSz="914400" rtl="0" eaLnBrk="1" fontAlgn="auto" latinLnBrk="0" hangingPunct="1">
              <a:lnSpc>
                <a:spcPct val="100000"/>
              </a:lnSpc>
              <a:spcBef>
                <a:spcPct val="0"/>
              </a:spcBef>
              <a:spcAft>
                <a:spcPts val="0"/>
              </a:spcAft>
              <a:buClrTx/>
              <a:buSzTx/>
              <a:buFontTx/>
              <a:buNone/>
              <a:tabLst/>
              <a:defRPr/>
            </a:pPr>
            <a:r>
              <a:rPr lang="en-AU" sz="3200" b="1" kern="0" noProof="0"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rPr>
              <a:t>Number of bites</a:t>
            </a:r>
            <a:endParaRPr kumimoji="0" lang="en-AU" sz="3200" b="1" i="0" u="none" strike="noStrike" kern="1200" cap="none" spc="0" normalizeH="0" baseline="0" noProof="0" dirty="0">
              <a:ln>
                <a:noFill/>
              </a:ln>
              <a:solidFill>
                <a:srgbClr val="00B0F0"/>
              </a:solidFill>
              <a:effectLst>
                <a:outerShdw blurRad="50000" dist="30000" dir="5400000" algn="tl" rotWithShape="0">
                  <a:srgbClr val="000000">
                    <a:alpha val="30000"/>
                  </a:srgbClr>
                </a:outerShdw>
              </a:effectLst>
              <a:uLnTx/>
              <a:uFillTx/>
              <a:latin typeface="+mj-lt"/>
              <a:ea typeface="+mj-ea"/>
              <a:cs typeface="Arial" pitchFamily="34" charset="0"/>
            </a:endParaRPr>
          </a:p>
        </p:txBody>
      </p:sp>
      <p:pic>
        <p:nvPicPr>
          <p:cNvPr id="13"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634632" y="144520"/>
            <a:ext cx="2401864" cy="1196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4817349" y="116632"/>
            <a:ext cx="1554851" cy="1196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2" name="Picture 2"/>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51520" y="561938"/>
            <a:ext cx="297543" cy="2867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955572" y="3284984"/>
            <a:ext cx="3523957" cy="650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87086" y="3399972"/>
            <a:ext cx="883001" cy="52081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ustDataLst>
      <p:tags r:id="rId1"/>
    </p:custDataLst>
    <p:extLst>
      <p:ext uri="{BB962C8B-B14F-4D97-AF65-F5344CB8AC3E}">
        <p14:creationId xmlns:p14="http://schemas.microsoft.com/office/powerpoint/2010/main" val="26376623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Alyssa\Documents\PhD files\Turf trial MS\May Submission files\Fig1.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7519" t="1530" r="51305"/>
          <a:stretch/>
        </p:blipFill>
        <p:spPr bwMode="auto">
          <a:xfrm>
            <a:off x="50572" y="457566"/>
            <a:ext cx="4498035" cy="6355810"/>
          </a:xfrm>
          <a:prstGeom prst="rect">
            <a:avLst/>
          </a:prstGeom>
          <a:noFill/>
          <a:extLst>
            <a:ext uri="{909E8E84-426E-40DD-AFC4-6F175D3DCCD1}">
              <a14:hiddenFill xmlns:a14="http://schemas.microsoft.com/office/drawing/2010/main">
                <a:solidFill>
                  <a:srgbClr val="FFFFFF"/>
                </a:solidFill>
              </a14:hiddenFill>
            </a:ext>
          </a:extLst>
        </p:spPr>
      </p:pic>
      <p:sp>
        <p:nvSpPr>
          <p:cNvPr id="17" name="Subtitle 2"/>
          <p:cNvSpPr txBox="1">
            <a:spLocks/>
          </p:cNvSpPr>
          <p:nvPr/>
        </p:nvSpPr>
        <p:spPr>
          <a:xfrm>
            <a:off x="4644008" y="1628800"/>
            <a:ext cx="4608512" cy="2493976"/>
          </a:xfrm>
          <a:prstGeom prst="rect">
            <a:avLst/>
          </a:prstGeom>
          <a:ln>
            <a:noFill/>
          </a:ln>
        </p:spPr>
        <p:txBody>
          <a:bodyPr vert="horz" lIns="0" rIns="18288" anchor="ctr">
            <a:noAutofit/>
          </a:bodyPr>
          <a:lstStyle/>
          <a:p>
            <a:pPr marR="45720" lvl="0">
              <a:spcBef>
                <a:spcPct val="20000"/>
              </a:spcBef>
              <a:buClr>
                <a:schemeClr val="accent3"/>
              </a:buClr>
              <a:buSzPct val="95000"/>
              <a:defRPr/>
            </a:pPr>
            <a:endParaRPr lang="en-AU" sz="2400" b="1" dirty="0" smtClean="0">
              <a:cs typeface="Arial" pitchFamily="34" charset="0"/>
            </a:endParaRPr>
          </a:p>
          <a:p>
            <a:pPr marR="45720" lvl="0">
              <a:spcBef>
                <a:spcPct val="20000"/>
              </a:spcBef>
              <a:buClr>
                <a:schemeClr val="accent3"/>
              </a:buClr>
              <a:buSzPct val="95000"/>
              <a:defRPr/>
            </a:pPr>
            <a:endParaRPr lang="en-AU" sz="2400" b="1" dirty="0">
              <a:cs typeface="Arial" pitchFamily="34" charset="0"/>
            </a:endParaRPr>
          </a:p>
          <a:p>
            <a:pPr marR="45720" lvl="0">
              <a:spcBef>
                <a:spcPct val="20000"/>
              </a:spcBef>
              <a:buClr>
                <a:schemeClr val="accent3"/>
              </a:buClr>
              <a:buSzPct val="95000"/>
              <a:defRPr/>
            </a:pPr>
            <a:endParaRPr lang="en-AU" sz="2400" b="1" dirty="0" smtClean="0">
              <a:cs typeface="Arial" pitchFamily="34" charset="0"/>
            </a:endParaRPr>
          </a:p>
          <a:p>
            <a:pPr marL="457200" lvl="0" indent="-457200">
              <a:buAutoNum type="arabicPeriod"/>
            </a:pPr>
            <a:endParaRPr lang="en-AU" sz="2400" b="1" dirty="0" smtClean="0"/>
          </a:p>
          <a:p>
            <a:pPr marL="457200" lvl="0" indent="-457200">
              <a:buAutoNum type="arabicPeriod"/>
            </a:pPr>
            <a:endParaRPr lang="en-AU" sz="2400" b="1" dirty="0" smtClean="0"/>
          </a:p>
          <a:p>
            <a:endParaRPr lang="en-AU" sz="2400" b="1" dirty="0"/>
          </a:p>
          <a:p>
            <a:pPr marL="457200" indent="-457200">
              <a:buFontTx/>
              <a:buAutoNum type="arabicPeriod"/>
            </a:pPr>
            <a:endParaRPr lang="en-AU" sz="2400" b="1" dirty="0" smtClean="0"/>
          </a:p>
          <a:p>
            <a:pPr marL="457200" indent="-457200">
              <a:buFontTx/>
              <a:buAutoNum type="arabicPeriod"/>
            </a:pPr>
            <a:endParaRPr lang="en-AU" sz="2400" b="1" dirty="0" smtClean="0"/>
          </a:p>
          <a:p>
            <a:pPr lvl="0"/>
            <a:r>
              <a:rPr lang="en-AU" sz="2400" b="1" dirty="0" smtClean="0"/>
              <a:t> </a:t>
            </a:r>
          </a:p>
          <a:p>
            <a:pPr lvl="0"/>
            <a:r>
              <a:rPr lang="en-AU" sz="2400" b="1" dirty="0" smtClean="0">
                <a:solidFill>
                  <a:schemeClr val="tx1">
                    <a:lumMod val="50000"/>
                  </a:schemeClr>
                </a:solidFill>
              </a:rPr>
              <a:t>-&gt; Sparse turf preferred</a:t>
            </a:r>
          </a:p>
          <a:p>
            <a:pPr lvl="0"/>
            <a:endParaRPr lang="en-AU" sz="2400" b="1" dirty="0"/>
          </a:p>
          <a:p>
            <a:pPr lvl="0"/>
            <a:endParaRPr lang="en-AU" sz="2400" b="1" dirty="0" smtClean="0"/>
          </a:p>
          <a:p>
            <a:pPr lvl="0"/>
            <a:endParaRPr lang="en-AU" sz="2400" b="1" dirty="0" smtClean="0"/>
          </a:p>
          <a:p>
            <a:pPr lvl="0"/>
            <a:endParaRPr lang="en-AU" sz="2400" b="1" dirty="0"/>
          </a:p>
          <a:p>
            <a:pPr lvl="0"/>
            <a:r>
              <a:rPr lang="en-AU" sz="2400" b="1" dirty="0" smtClean="0"/>
              <a:t>-&gt; Dense = more turf per bite</a:t>
            </a:r>
          </a:p>
          <a:p>
            <a:pPr lvl="0"/>
            <a:endParaRPr lang="en-AU" sz="2400" b="1" dirty="0">
              <a:cs typeface="Arial" pitchFamily="34" charset="0"/>
            </a:endParaRPr>
          </a:p>
          <a:p>
            <a:pPr marL="914400" marR="45720" lvl="1" indent="-457200">
              <a:spcBef>
                <a:spcPct val="20000"/>
              </a:spcBef>
              <a:buClr>
                <a:prstClr val="black"/>
              </a:buClr>
              <a:buSzPct val="95000"/>
              <a:defRPr/>
            </a:pPr>
            <a:endParaRPr lang="en-AU" sz="2400" b="1" dirty="0">
              <a:solidFill>
                <a:prstClr val="black"/>
              </a:solidFill>
              <a:cs typeface="Arial" pitchFamily="34" charset="0"/>
            </a:endParaRPr>
          </a:p>
          <a:p>
            <a:pPr marL="914400" marR="45720" lvl="1" indent="-457200">
              <a:spcBef>
                <a:spcPct val="20000"/>
              </a:spcBef>
              <a:buClr>
                <a:prstClr val="black"/>
              </a:buClr>
              <a:buSzPct val="95000"/>
              <a:defRPr/>
            </a:pPr>
            <a:endParaRPr lang="en-AU" sz="2400" b="1" dirty="0">
              <a:solidFill>
                <a:prstClr val="black"/>
              </a:solidFill>
              <a:cs typeface="Arial" pitchFamily="34" charset="0"/>
            </a:endParaRPr>
          </a:p>
          <a:p>
            <a:pPr marL="914400" marR="45720" lvl="1" indent="-457200">
              <a:spcBef>
                <a:spcPct val="20000"/>
              </a:spcBef>
              <a:buClr>
                <a:prstClr val="black"/>
              </a:buClr>
              <a:buSzPct val="95000"/>
              <a:buFontTx/>
              <a:buChar char="-"/>
              <a:defRPr/>
            </a:pPr>
            <a:endParaRPr lang="en-AU" sz="2400" b="1" dirty="0">
              <a:solidFill>
                <a:prstClr val="black"/>
              </a:solidFill>
              <a:cs typeface="Arial" pitchFamily="34" charset="0"/>
            </a:endParaRPr>
          </a:p>
          <a:p>
            <a:pPr marL="457200" marR="45720" indent="-457200">
              <a:spcBef>
                <a:spcPct val="20000"/>
              </a:spcBef>
              <a:buClr>
                <a:prstClr val="black"/>
              </a:buClr>
              <a:buSzPct val="95000"/>
              <a:defRPr/>
            </a:pPr>
            <a:r>
              <a:rPr lang="en-AU" sz="2400" b="1" dirty="0">
                <a:solidFill>
                  <a:prstClr val="black"/>
                </a:solidFill>
                <a:cs typeface="Arial" pitchFamily="34" charset="0"/>
              </a:rPr>
              <a:t>	 </a:t>
            </a:r>
          </a:p>
          <a:p>
            <a:pPr marR="45720">
              <a:spcBef>
                <a:spcPct val="20000"/>
              </a:spcBef>
              <a:buClr>
                <a:prstClr val="black"/>
              </a:buClr>
              <a:buSzPct val="95000"/>
              <a:buFont typeface="Arial" pitchFamily="34" charset="0"/>
              <a:buChar char="•"/>
              <a:defRPr/>
            </a:pPr>
            <a:endParaRPr lang="en-AU" sz="2400" b="1" dirty="0">
              <a:solidFill>
                <a:prstClr val="black"/>
              </a:solidFill>
              <a:cs typeface="Arial" pitchFamily="34" charset="0"/>
            </a:endParaRPr>
          </a:p>
          <a:p>
            <a:pPr marR="45720">
              <a:spcBef>
                <a:spcPct val="20000"/>
              </a:spcBef>
              <a:buClr>
                <a:prstClr val="black"/>
              </a:buClr>
              <a:buSzPct val="95000"/>
              <a:buFont typeface="Arial" pitchFamily="34" charset="0"/>
              <a:buChar char="•"/>
              <a:defRPr/>
            </a:pPr>
            <a:endParaRPr lang="en-AU" sz="2400" b="1" dirty="0">
              <a:solidFill>
                <a:prstClr val="black"/>
              </a:solidFill>
              <a:cs typeface="Arial" pitchFamily="34" charset="0"/>
            </a:endParaRPr>
          </a:p>
        </p:txBody>
      </p:sp>
      <p:sp>
        <p:nvSpPr>
          <p:cNvPr id="16" name="Rectangle 15"/>
          <p:cNvSpPr/>
          <p:nvPr/>
        </p:nvSpPr>
        <p:spPr>
          <a:xfrm>
            <a:off x="4932040" y="1268760"/>
            <a:ext cx="4032448" cy="1261884"/>
          </a:xfrm>
          <a:prstGeom prst="rect">
            <a:avLst/>
          </a:prstGeom>
        </p:spPr>
        <p:txBody>
          <a:bodyPr wrap="square">
            <a:spAutoFit/>
          </a:bodyPr>
          <a:lstStyle/>
          <a:p>
            <a:pPr lvl="0"/>
            <a:r>
              <a:rPr lang="en-AU" sz="2400" i="1" dirty="0" smtClean="0"/>
              <a:t> </a:t>
            </a:r>
            <a:r>
              <a:rPr lang="en-AU" sz="2800" dirty="0" smtClean="0">
                <a:solidFill>
                  <a:srgbClr val="00B0F0"/>
                </a:solidFill>
              </a:rPr>
              <a:t>Grazer            Detritivore</a:t>
            </a:r>
            <a:endParaRPr lang="en-AU" sz="2400" dirty="0">
              <a:solidFill>
                <a:srgbClr val="00B0F0"/>
              </a:solidFill>
            </a:endParaRPr>
          </a:p>
          <a:p>
            <a:pPr lvl="0"/>
            <a:r>
              <a:rPr lang="en-AU" sz="2400" dirty="0"/>
              <a:t>   </a:t>
            </a:r>
          </a:p>
          <a:p>
            <a:pPr marL="457200" indent="-457200">
              <a:buFontTx/>
              <a:buAutoNum type="arabicPeriod"/>
            </a:pPr>
            <a:endParaRPr lang="en-AU" sz="2400" dirty="0"/>
          </a:p>
        </p:txBody>
      </p:sp>
      <p:sp>
        <p:nvSpPr>
          <p:cNvPr id="31" name="Title 1"/>
          <p:cNvSpPr txBox="1">
            <a:spLocks/>
          </p:cNvSpPr>
          <p:nvPr/>
        </p:nvSpPr>
        <p:spPr>
          <a:xfrm>
            <a:off x="-52660" y="-171400"/>
            <a:ext cx="7000924" cy="642918"/>
          </a:xfrm>
          <a:prstGeom prst="rect">
            <a:avLst/>
          </a:prstGeom>
        </p:spPr>
        <p:txBody>
          <a:bodyPr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endParaRPr lang="en-AU" sz="3200" b="1" kern="0"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endParaRPr>
          </a:p>
          <a:p>
            <a:pPr marL="0" marR="0" lvl="0" indent="0" defTabSz="914400" rtl="0" eaLnBrk="1" fontAlgn="auto" latinLnBrk="0" hangingPunct="1">
              <a:lnSpc>
                <a:spcPct val="100000"/>
              </a:lnSpc>
              <a:spcBef>
                <a:spcPct val="0"/>
              </a:spcBef>
              <a:spcAft>
                <a:spcPts val="0"/>
              </a:spcAft>
              <a:buClrTx/>
              <a:buSzTx/>
              <a:buFontTx/>
              <a:buNone/>
              <a:tabLst/>
              <a:defRPr/>
            </a:pPr>
            <a:endParaRPr lang="en-AU" sz="3200" b="1" kern="0" dirty="0">
              <a:solidFill>
                <a:srgbClr val="00B0F0"/>
              </a:solidFill>
              <a:effectLst>
                <a:outerShdw blurRad="50000" dist="30000" dir="5400000" algn="tl" rotWithShape="0">
                  <a:srgbClr val="000000">
                    <a:alpha val="30000"/>
                  </a:srgbClr>
                </a:outerShdw>
              </a:effectLst>
              <a:latin typeface="+mj-lt"/>
              <a:ea typeface="+mj-ea"/>
              <a:cs typeface="Arial" pitchFamily="34" charset="0"/>
            </a:endParaRPr>
          </a:p>
          <a:p>
            <a:pPr marL="0" marR="0" lvl="0" indent="0" defTabSz="914400" rtl="0" eaLnBrk="1" fontAlgn="auto" latinLnBrk="0" hangingPunct="1">
              <a:lnSpc>
                <a:spcPct val="100000"/>
              </a:lnSpc>
              <a:spcBef>
                <a:spcPct val="0"/>
              </a:spcBef>
              <a:spcAft>
                <a:spcPts val="0"/>
              </a:spcAft>
              <a:buClrTx/>
              <a:buSzTx/>
              <a:buFontTx/>
              <a:buNone/>
              <a:tabLst/>
              <a:defRPr/>
            </a:pPr>
            <a:endParaRPr lang="en-AU" sz="3200" b="1" kern="0"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endParaRPr>
          </a:p>
          <a:p>
            <a:pPr marL="0" marR="0" lvl="0" indent="0" defTabSz="914400" rtl="0" eaLnBrk="1" fontAlgn="auto" latinLnBrk="0" hangingPunct="1">
              <a:lnSpc>
                <a:spcPct val="100000"/>
              </a:lnSpc>
              <a:spcBef>
                <a:spcPct val="0"/>
              </a:spcBef>
              <a:spcAft>
                <a:spcPts val="0"/>
              </a:spcAft>
              <a:buClrTx/>
              <a:buSzTx/>
              <a:buFontTx/>
              <a:buNone/>
              <a:tabLst/>
              <a:defRPr/>
            </a:pPr>
            <a:r>
              <a:rPr lang="en-AU" sz="3200" b="1" kern="0" noProof="0"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rPr>
              <a:t>Mean biomass per bite</a:t>
            </a:r>
            <a:endParaRPr kumimoji="0" lang="en-AU" sz="3200" b="1" i="0" u="none" strike="noStrike" kern="1200" cap="none" spc="0" normalizeH="0" baseline="0" noProof="0" dirty="0">
              <a:ln>
                <a:noFill/>
              </a:ln>
              <a:solidFill>
                <a:srgbClr val="00B0F0"/>
              </a:solidFill>
              <a:effectLst>
                <a:outerShdw blurRad="50000" dist="30000" dir="5400000" algn="tl" rotWithShape="0">
                  <a:srgbClr val="000000">
                    <a:alpha val="30000"/>
                  </a:srgbClr>
                </a:outerShdw>
              </a:effectLst>
              <a:uLnTx/>
              <a:uFillTx/>
              <a:latin typeface="+mj-lt"/>
              <a:ea typeface="+mj-ea"/>
              <a:cs typeface="Arial" pitchFamily="34" charset="0"/>
            </a:endParaRPr>
          </a:p>
        </p:txBody>
      </p:sp>
      <p:pic>
        <p:nvPicPr>
          <p:cNvPr id="13"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634632" y="144520"/>
            <a:ext cx="2401864" cy="1196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4817349" y="116632"/>
            <a:ext cx="1554851" cy="1196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51520" y="543526"/>
            <a:ext cx="306927" cy="2957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883954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ubtitle 2"/>
          <p:cNvSpPr txBox="1">
            <a:spLocks/>
          </p:cNvSpPr>
          <p:nvPr/>
        </p:nvSpPr>
        <p:spPr>
          <a:xfrm>
            <a:off x="1004079" y="5935899"/>
            <a:ext cx="7272808" cy="936104"/>
          </a:xfrm>
          <a:prstGeom prst="rect">
            <a:avLst/>
          </a:prstGeom>
          <a:solidFill>
            <a:schemeClr val="bg1"/>
          </a:solidFill>
          <a:ln>
            <a:noFill/>
          </a:ln>
        </p:spPr>
        <p:txBody>
          <a:bodyPr vert="horz" lIns="0" rIns="18288" anchor="ctr">
            <a:noAutofit/>
          </a:bodyPr>
          <a:lstStyle/>
          <a:p>
            <a:endParaRPr lang="en-AU" sz="2400" b="1" dirty="0" smtClean="0">
              <a:solidFill>
                <a:srgbClr val="00B0F0"/>
              </a:solidFill>
            </a:endParaRPr>
          </a:p>
          <a:p>
            <a:endParaRPr lang="en-AU" sz="2400" b="1" dirty="0">
              <a:solidFill>
                <a:srgbClr val="00B0F0"/>
              </a:solidFill>
            </a:endParaRPr>
          </a:p>
          <a:p>
            <a:endParaRPr lang="en-AU" sz="2400" b="1" dirty="0" smtClean="0">
              <a:solidFill>
                <a:srgbClr val="00B0F0"/>
              </a:solidFill>
            </a:endParaRPr>
          </a:p>
          <a:p>
            <a:endParaRPr lang="en-AU" sz="2400" b="1" dirty="0">
              <a:solidFill>
                <a:srgbClr val="00B0F0"/>
              </a:solidFill>
            </a:endParaRPr>
          </a:p>
          <a:p>
            <a:endParaRPr lang="en-AU" sz="2400" b="1" dirty="0" smtClean="0">
              <a:solidFill>
                <a:srgbClr val="00B0F0"/>
              </a:solidFill>
            </a:endParaRPr>
          </a:p>
          <a:p>
            <a:endParaRPr lang="en-AU" sz="2400" b="1" dirty="0">
              <a:solidFill>
                <a:srgbClr val="00B0F0"/>
              </a:solidFill>
            </a:endParaRPr>
          </a:p>
          <a:p>
            <a:r>
              <a:rPr lang="en-AU" sz="2400" b="1" dirty="0" smtClean="0">
                <a:solidFill>
                  <a:srgbClr val="00B0F0"/>
                </a:solidFill>
                <a:sym typeface="Wingdings" pitchFamily="2" charset="2"/>
              </a:rPr>
              <a:t> </a:t>
            </a:r>
            <a:r>
              <a:rPr lang="en-AU" sz="2400" b="1" dirty="0" err="1" smtClean="0">
                <a:solidFill>
                  <a:srgbClr val="00B0F0"/>
                </a:solidFill>
                <a:sym typeface="Wingdings" pitchFamily="2" charset="2"/>
              </a:rPr>
              <a:t>Detritivore</a:t>
            </a:r>
            <a:r>
              <a:rPr lang="en-AU" sz="2400" b="1" dirty="0" smtClean="0">
                <a:solidFill>
                  <a:srgbClr val="00B0F0"/>
                </a:solidFill>
                <a:sym typeface="Wingdings" pitchFamily="2" charset="2"/>
              </a:rPr>
              <a:t> removed more turf than grazer</a:t>
            </a:r>
            <a:endParaRPr lang="en-AU" sz="2000" dirty="0">
              <a:solidFill>
                <a:srgbClr val="00B0F0"/>
              </a:solidFill>
              <a:cs typeface="Arial" pitchFamily="34" charset="0"/>
            </a:endParaRPr>
          </a:p>
          <a:p>
            <a:pPr marL="914400" marR="45720" lvl="1" indent="-457200">
              <a:spcBef>
                <a:spcPct val="20000"/>
              </a:spcBef>
              <a:buClr>
                <a:prstClr val="black"/>
              </a:buClr>
              <a:buSzPct val="95000"/>
              <a:defRPr/>
            </a:pPr>
            <a:endParaRPr lang="en-AU" sz="2400" dirty="0">
              <a:solidFill>
                <a:srgbClr val="00B0F0"/>
              </a:solidFill>
              <a:cs typeface="Arial" pitchFamily="34" charset="0"/>
            </a:endParaRPr>
          </a:p>
          <a:p>
            <a:pPr marL="914400" marR="45720" lvl="1" indent="-457200">
              <a:spcBef>
                <a:spcPct val="20000"/>
              </a:spcBef>
              <a:buClr>
                <a:prstClr val="black"/>
              </a:buClr>
              <a:buSzPct val="95000"/>
              <a:defRPr/>
            </a:pPr>
            <a:endParaRPr lang="en-AU" sz="2400" dirty="0">
              <a:solidFill>
                <a:srgbClr val="00B0F0"/>
              </a:solidFill>
              <a:cs typeface="Arial" pitchFamily="34" charset="0"/>
            </a:endParaRPr>
          </a:p>
          <a:p>
            <a:pPr marL="914400" marR="45720" lvl="1" indent="-457200">
              <a:spcBef>
                <a:spcPct val="20000"/>
              </a:spcBef>
              <a:buClr>
                <a:prstClr val="black"/>
              </a:buClr>
              <a:buSzPct val="95000"/>
              <a:buFontTx/>
              <a:buChar char="-"/>
              <a:defRPr/>
            </a:pPr>
            <a:endParaRPr lang="en-AU" sz="2400" dirty="0">
              <a:solidFill>
                <a:srgbClr val="00B0F0"/>
              </a:solidFill>
              <a:cs typeface="Arial" pitchFamily="34" charset="0"/>
            </a:endParaRPr>
          </a:p>
          <a:p>
            <a:pPr marL="457200" marR="45720" indent="-457200">
              <a:spcBef>
                <a:spcPct val="20000"/>
              </a:spcBef>
              <a:buClr>
                <a:prstClr val="black"/>
              </a:buClr>
              <a:buSzPct val="95000"/>
              <a:defRPr/>
            </a:pPr>
            <a:r>
              <a:rPr lang="en-AU" sz="2400" dirty="0">
                <a:solidFill>
                  <a:srgbClr val="00B0F0"/>
                </a:solidFill>
                <a:cs typeface="Arial" pitchFamily="34" charset="0"/>
              </a:rPr>
              <a:t>	 </a:t>
            </a:r>
          </a:p>
          <a:p>
            <a:pPr marR="45720">
              <a:spcBef>
                <a:spcPct val="20000"/>
              </a:spcBef>
              <a:buClr>
                <a:prstClr val="black"/>
              </a:buClr>
              <a:buSzPct val="95000"/>
              <a:buFont typeface="Arial" pitchFamily="34" charset="0"/>
              <a:buChar char="•"/>
              <a:defRPr/>
            </a:pPr>
            <a:endParaRPr lang="en-AU" sz="2400" dirty="0">
              <a:solidFill>
                <a:srgbClr val="00B0F0"/>
              </a:solidFill>
              <a:cs typeface="Arial" pitchFamily="34" charset="0"/>
            </a:endParaRPr>
          </a:p>
        </p:txBody>
      </p:sp>
      <p:grpSp>
        <p:nvGrpSpPr>
          <p:cNvPr id="6" name="Group 5"/>
          <p:cNvGrpSpPr/>
          <p:nvPr/>
        </p:nvGrpSpPr>
        <p:grpSpPr>
          <a:xfrm>
            <a:off x="662648" y="1916832"/>
            <a:ext cx="8157824" cy="4896544"/>
            <a:chOff x="662648" y="1916832"/>
            <a:chExt cx="8157824" cy="4896544"/>
          </a:xfrm>
        </p:grpSpPr>
        <p:sp>
          <p:nvSpPr>
            <p:cNvPr id="45" name="Subtitle 2"/>
            <p:cNvSpPr txBox="1">
              <a:spLocks/>
            </p:cNvSpPr>
            <p:nvPr/>
          </p:nvSpPr>
          <p:spPr>
            <a:xfrm>
              <a:off x="662648" y="2381056"/>
              <a:ext cx="1872208" cy="936104"/>
            </a:xfrm>
            <a:prstGeom prst="rect">
              <a:avLst/>
            </a:prstGeom>
            <a:ln>
              <a:noFill/>
            </a:ln>
          </p:spPr>
          <p:txBody>
            <a:bodyPr vert="horz" lIns="0" rIns="18288" anchor="ctr">
              <a:noAutofit/>
            </a:bodyPr>
            <a:lstStyle/>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r>
                <a:rPr lang="en-AU" sz="2800" b="1" dirty="0" smtClean="0"/>
                <a:t>BEFORE </a:t>
              </a:r>
              <a:r>
                <a:rPr lang="en-AU" sz="2800" b="1" dirty="0" smtClean="0">
                  <a:sym typeface="Wingdings" pitchFamily="2" charset="2"/>
                </a:rPr>
                <a:t></a:t>
              </a:r>
              <a:endParaRPr lang="en-AU" sz="2000" dirty="0"/>
            </a:p>
            <a:p>
              <a:pPr marL="342900" marR="45720" lvl="0" indent="-342900">
                <a:spcBef>
                  <a:spcPct val="20000"/>
                </a:spcBef>
                <a:buClr>
                  <a:schemeClr val="accent3"/>
                </a:buClr>
                <a:buSzPct val="95000"/>
                <a:buFontTx/>
                <a:buChar char="-"/>
                <a:defRPr/>
              </a:pPr>
              <a:endParaRPr lang="en-AU" sz="2800" dirty="0" smtClean="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buFontTx/>
                <a:buChar char="-"/>
                <a:defRPr/>
              </a:pPr>
              <a:endParaRPr lang="en-AU" sz="2800" dirty="0">
                <a:cs typeface="Arial" pitchFamily="34" charset="0"/>
              </a:endParaRPr>
            </a:p>
            <a:p>
              <a:pPr marL="457200" marR="45720" indent="-457200">
                <a:spcBef>
                  <a:spcPct val="20000"/>
                </a:spcBef>
                <a:buClr>
                  <a:prstClr val="black"/>
                </a:buClr>
                <a:buSzPct val="95000"/>
                <a:defRPr/>
              </a:pPr>
              <a:r>
                <a:rPr lang="en-AU" sz="2800" dirty="0">
                  <a:cs typeface="Arial" pitchFamily="34" charset="0"/>
                </a:rPr>
                <a:t>	 </a:t>
              </a:r>
            </a:p>
            <a:p>
              <a:pPr marR="45720">
                <a:spcBef>
                  <a:spcPct val="20000"/>
                </a:spcBef>
                <a:buClr>
                  <a:prstClr val="black"/>
                </a:buClr>
                <a:buSzPct val="95000"/>
                <a:buFont typeface="Arial" pitchFamily="34" charset="0"/>
                <a:buChar char="•"/>
                <a:defRPr/>
              </a:pPr>
              <a:endParaRPr lang="en-AU" sz="2800" dirty="0">
                <a:cs typeface="Arial" pitchFamily="34" charset="0"/>
              </a:endParaRPr>
            </a:p>
            <a:p>
              <a:pPr marR="45720">
                <a:spcBef>
                  <a:spcPct val="20000"/>
                </a:spcBef>
                <a:buClr>
                  <a:prstClr val="black"/>
                </a:buClr>
                <a:buSzPct val="95000"/>
                <a:buFont typeface="Arial" pitchFamily="34" charset="0"/>
                <a:buChar char="•"/>
                <a:defRPr/>
              </a:pPr>
              <a:endParaRPr lang="en-AU" sz="2800" dirty="0">
                <a:cs typeface="Arial" pitchFamily="34" charset="0"/>
              </a:endParaRPr>
            </a:p>
          </p:txBody>
        </p:sp>
        <p:grpSp>
          <p:nvGrpSpPr>
            <p:cNvPr id="3" name="Group 2"/>
            <p:cNvGrpSpPr/>
            <p:nvPr/>
          </p:nvGrpSpPr>
          <p:grpSpPr>
            <a:xfrm>
              <a:off x="3258096" y="1916832"/>
              <a:ext cx="5562376" cy="4896544"/>
              <a:chOff x="3258096" y="1916832"/>
              <a:chExt cx="5562376" cy="4896544"/>
            </a:xfrm>
          </p:grpSpPr>
          <p:pic>
            <p:nvPicPr>
              <p:cNvPr id="8195" name="Picture 3" descr="C:\Users\Alyssa\Documents\PhD files\Conferences\ACRS 2011\#9 Sparse AFTER (1 of 1).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rot="5400000">
                <a:off x="3279173" y="4584445"/>
                <a:ext cx="2135845" cy="2178000"/>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C:\Users\Alyssa\Documents\PhD files\Conferences\ACRS 2011\#18 Sparse BEFORE (1 of 1).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660232" y="1971080"/>
                <a:ext cx="2086874" cy="2178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C:\Users\Alyssa\Documents\PhD files\Conferences\ACRS 2011\#18 Sparse BEFORE (1 of 1).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rot="10800000">
                <a:off x="3347864" y="1916832"/>
                <a:ext cx="2088232" cy="217941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C:\Users\Alyssa\Documents\PhD files\Conferences\ACRS 2011\#18 Sparse AFTER (1 of 1).jp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593859" y="4635376"/>
                <a:ext cx="2226613" cy="2178000"/>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Subtitle 2"/>
            <p:cNvSpPr txBox="1">
              <a:spLocks/>
            </p:cNvSpPr>
            <p:nvPr/>
          </p:nvSpPr>
          <p:spPr>
            <a:xfrm>
              <a:off x="899592" y="5044330"/>
              <a:ext cx="1447210" cy="936104"/>
            </a:xfrm>
            <a:prstGeom prst="rect">
              <a:avLst/>
            </a:prstGeom>
            <a:ln>
              <a:noFill/>
            </a:ln>
          </p:spPr>
          <p:txBody>
            <a:bodyPr vert="horz" lIns="0" rIns="18288" anchor="ctr">
              <a:noAutofit/>
            </a:bodyPr>
            <a:lstStyle/>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r>
                <a:rPr lang="en-AU" sz="2800" b="1" dirty="0" smtClean="0"/>
                <a:t>AFTER </a:t>
              </a:r>
              <a:r>
                <a:rPr lang="en-AU" sz="2800" b="1" dirty="0" smtClean="0">
                  <a:sym typeface="Wingdings" pitchFamily="2" charset="2"/>
                </a:rPr>
                <a:t></a:t>
              </a:r>
              <a:endParaRPr lang="en-AU" sz="2000" dirty="0"/>
            </a:p>
            <a:p>
              <a:pPr marL="342900" marR="45720" lvl="0" indent="-342900">
                <a:spcBef>
                  <a:spcPct val="20000"/>
                </a:spcBef>
                <a:buClr>
                  <a:schemeClr val="accent3"/>
                </a:buClr>
                <a:buSzPct val="95000"/>
                <a:buFontTx/>
                <a:buChar char="-"/>
                <a:defRPr/>
              </a:pPr>
              <a:endParaRPr lang="en-AU" sz="2800" dirty="0" smtClean="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buFontTx/>
                <a:buChar char="-"/>
                <a:defRPr/>
              </a:pPr>
              <a:endParaRPr lang="en-AU" sz="2800" dirty="0">
                <a:cs typeface="Arial" pitchFamily="34" charset="0"/>
              </a:endParaRPr>
            </a:p>
            <a:p>
              <a:pPr marL="457200" marR="45720" indent="-457200">
                <a:spcBef>
                  <a:spcPct val="20000"/>
                </a:spcBef>
                <a:buClr>
                  <a:prstClr val="black"/>
                </a:buClr>
                <a:buSzPct val="95000"/>
                <a:defRPr/>
              </a:pPr>
              <a:r>
                <a:rPr lang="en-AU" sz="2800" dirty="0">
                  <a:cs typeface="Arial" pitchFamily="34" charset="0"/>
                </a:rPr>
                <a:t>	 </a:t>
              </a:r>
            </a:p>
            <a:p>
              <a:pPr marR="45720">
                <a:spcBef>
                  <a:spcPct val="20000"/>
                </a:spcBef>
                <a:buClr>
                  <a:prstClr val="black"/>
                </a:buClr>
                <a:buSzPct val="95000"/>
                <a:buFont typeface="Arial" pitchFamily="34" charset="0"/>
                <a:buChar char="•"/>
                <a:defRPr/>
              </a:pPr>
              <a:endParaRPr lang="en-AU" sz="2800" dirty="0">
                <a:cs typeface="Arial" pitchFamily="34" charset="0"/>
              </a:endParaRPr>
            </a:p>
            <a:p>
              <a:pPr marR="45720">
                <a:spcBef>
                  <a:spcPct val="20000"/>
                </a:spcBef>
                <a:buClr>
                  <a:prstClr val="black"/>
                </a:buClr>
                <a:buSzPct val="95000"/>
                <a:buFont typeface="Arial" pitchFamily="34" charset="0"/>
                <a:buChar char="•"/>
                <a:defRPr/>
              </a:pPr>
              <a:endParaRPr lang="en-AU" sz="2800" dirty="0">
                <a:cs typeface="Arial" pitchFamily="34" charset="0"/>
              </a:endParaRPr>
            </a:p>
          </p:txBody>
        </p:sp>
        <p:sp>
          <p:nvSpPr>
            <p:cNvPr id="22" name="Subtitle 2"/>
            <p:cNvSpPr txBox="1">
              <a:spLocks/>
            </p:cNvSpPr>
            <p:nvPr/>
          </p:nvSpPr>
          <p:spPr>
            <a:xfrm>
              <a:off x="683568" y="2381056"/>
              <a:ext cx="1872208" cy="936104"/>
            </a:xfrm>
            <a:prstGeom prst="rect">
              <a:avLst/>
            </a:prstGeom>
            <a:ln>
              <a:noFill/>
            </a:ln>
          </p:spPr>
          <p:txBody>
            <a:bodyPr vert="horz" lIns="0" rIns="18288" anchor="ctr">
              <a:noAutofit/>
            </a:bodyPr>
            <a:lstStyle/>
            <a:p>
              <a:endParaRPr lang="en-AU" sz="2800" dirty="0" smtClean="0"/>
            </a:p>
            <a:p>
              <a:endParaRPr lang="en-AU" sz="2800" dirty="0"/>
            </a:p>
            <a:p>
              <a:endParaRPr lang="en-AU" sz="2800" dirty="0" smtClean="0"/>
            </a:p>
            <a:p>
              <a:endParaRPr lang="en-AU" sz="2800" dirty="0"/>
            </a:p>
            <a:p>
              <a:endParaRPr lang="en-AU" sz="2800" dirty="0" smtClean="0"/>
            </a:p>
            <a:p>
              <a:endParaRPr lang="en-AU" sz="2800" dirty="0"/>
            </a:p>
            <a:p>
              <a:endParaRPr lang="en-AU" sz="2800" dirty="0" smtClean="0"/>
            </a:p>
            <a:p>
              <a:endParaRPr lang="en-AU" sz="2800" dirty="0"/>
            </a:p>
            <a:p>
              <a:endParaRPr lang="en-AU" sz="2800" dirty="0" smtClean="0"/>
            </a:p>
            <a:p>
              <a:endParaRPr lang="en-AU" sz="2800" dirty="0"/>
            </a:p>
            <a:p>
              <a:r>
                <a:rPr lang="en-AU" sz="2800" dirty="0" smtClean="0"/>
                <a:t>BEFORE </a:t>
              </a:r>
              <a:r>
                <a:rPr lang="en-AU" sz="2800" dirty="0" smtClean="0">
                  <a:sym typeface="Wingdings" pitchFamily="2" charset="2"/>
                </a:rPr>
                <a:t></a:t>
              </a:r>
              <a:endParaRPr lang="en-AU" sz="2000" dirty="0"/>
            </a:p>
            <a:p>
              <a:pPr marL="342900" marR="45720" lvl="0" indent="-342900">
                <a:spcBef>
                  <a:spcPct val="20000"/>
                </a:spcBef>
                <a:buClr>
                  <a:schemeClr val="accent3"/>
                </a:buClr>
                <a:buSzPct val="95000"/>
                <a:buFontTx/>
                <a:buChar char="-"/>
                <a:defRPr/>
              </a:pPr>
              <a:endParaRPr lang="en-AU" sz="2800" dirty="0" smtClean="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buFontTx/>
                <a:buChar char="-"/>
                <a:defRPr/>
              </a:pPr>
              <a:endParaRPr lang="en-AU" sz="2800" dirty="0">
                <a:cs typeface="Arial" pitchFamily="34" charset="0"/>
              </a:endParaRPr>
            </a:p>
            <a:p>
              <a:pPr marL="457200" marR="45720" indent="-457200">
                <a:spcBef>
                  <a:spcPct val="20000"/>
                </a:spcBef>
                <a:buClr>
                  <a:prstClr val="black"/>
                </a:buClr>
                <a:buSzPct val="95000"/>
                <a:defRPr/>
              </a:pPr>
              <a:r>
                <a:rPr lang="en-AU" sz="2800" dirty="0">
                  <a:cs typeface="Arial" pitchFamily="34" charset="0"/>
                </a:rPr>
                <a:t>	 </a:t>
              </a:r>
            </a:p>
            <a:p>
              <a:pPr marR="45720">
                <a:spcBef>
                  <a:spcPct val="20000"/>
                </a:spcBef>
                <a:buClr>
                  <a:prstClr val="black"/>
                </a:buClr>
                <a:buSzPct val="95000"/>
                <a:buFont typeface="Arial" pitchFamily="34" charset="0"/>
                <a:buChar char="•"/>
                <a:defRPr/>
              </a:pPr>
              <a:endParaRPr lang="en-AU" sz="2800" dirty="0">
                <a:cs typeface="Arial" pitchFamily="34" charset="0"/>
              </a:endParaRPr>
            </a:p>
            <a:p>
              <a:pPr marR="45720">
                <a:spcBef>
                  <a:spcPct val="20000"/>
                </a:spcBef>
                <a:buClr>
                  <a:prstClr val="black"/>
                </a:buClr>
                <a:buSzPct val="95000"/>
                <a:buFont typeface="Arial" pitchFamily="34" charset="0"/>
                <a:buChar char="•"/>
                <a:defRPr/>
              </a:pPr>
              <a:endParaRPr lang="en-AU" sz="2800" dirty="0">
                <a:cs typeface="Arial" pitchFamily="34" charset="0"/>
              </a:endParaRPr>
            </a:p>
          </p:txBody>
        </p:sp>
      </p:grpSp>
      <p:pic>
        <p:nvPicPr>
          <p:cNvPr id="15" name="Picture 4"/>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6732240" y="220545"/>
            <a:ext cx="1990172" cy="154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Subtitle 2"/>
          <p:cNvSpPr txBox="1">
            <a:spLocks/>
          </p:cNvSpPr>
          <p:nvPr/>
        </p:nvSpPr>
        <p:spPr>
          <a:xfrm>
            <a:off x="6876256" y="692696"/>
            <a:ext cx="1874349" cy="648072"/>
          </a:xfrm>
          <a:prstGeom prst="rect">
            <a:avLst/>
          </a:prstGeom>
          <a:ln>
            <a:noFill/>
          </a:ln>
        </p:spPr>
        <p:txBody>
          <a:bodyPr vert="horz" lIns="0" rIns="18288" anchor="ctr">
            <a:noAutofit/>
          </a:bodyPr>
          <a:lstStyle/>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r>
              <a:rPr lang="en-AU" sz="2800" b="1" dirty="0" err="1" smtClean="0"/>
              <a:t>Detritivore</a:t>
            </a:r>
            <a:endParaRPr lang="en-AU" sz="2000" dirty="0"/>
          </a:p>
          <a:p>
            <a:pPr marL="342900" marR="45720" lvl="0" indent="-342900">
              <a:spcBef>
                <a:spcPct val="20000"/>
              </a:spcBef>
              <a:buClr>
                <a:schemeClr val="accent3"/>
              </a:buClr>
              <a:buSzPct val="95000"/>
              <a:buFontTx/>
              <a:buChar char="-"/>
              <a:defRPr/>
            </a:pPr>
            <a:endParaRPr lang="en-AU" sz="2800" dirty="0" smtClean="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buFontTx/>
              <a:buChar char="-"/>
              <a:defRPr/>
            </a:pPr>
            <a:endParaRPr lang="en-AU" sz="2800" dirty="0">
              <a:cs typeface="Arial" pitchFamily="34" charset="0"/>
            </a:endParaRPr>
          </a:p>
          <a:p>
            <a:pPr marL="457200" marR="45720" indent="-457200">
              <a:spcBef>
                <a:spcPct val="20000"/>
              </a:spcBef>
              <a:buClr>
                <a:prstClr val="black"/>
              </a:buClr>
              <a:buSzPct val="95000"/>
              <a:defRPr/>
            </a:pPr>
            <a:r>
              <a:rPr lang="en-AU" sz="2800" dirty="0">
                <a:cs typeface="Arial" pitchFamily="34" charset="0"/>
              </a:rPr>
              <a:t>	 </a:t>
            </a:r>
          </a:p>
          <a:p>
            <a:pPr marR="45720">
              <a:spcBef>
                <a:spcPct val="20000"/>
              </a:spcBef>
              <a:buClr>
                <a:prstClr val="black"/>
              </a:buClr>
              <a:buSzPct val="95000"/>
              <a:buFont typeface="Arial" pitchFamily="34" charset="0"/>
              <a:buChar char="•"/>
              <a:defRPr/>
            </a:pPr>
            <a:endParaRPr lang="en-AU" sz="2800" dirty="0">
              <a:cs typeface="Arial" pitchFamily="34" charset="0"/>
            </a:endParaRPr>
          </a:p>
          <a:p>
            <a:pPr marR="45720">
              <a:spcBef>
                <a:spcPct val="20000"/>
              </a:spcBef>
              <a:buClr>
                <a:prstClr val="black"/>
              </a:buClr>
              <a:buSzPct val="95000"/>
              <a:buFont typeface="Arial" pitchFamily="34" charset="0"/>
              <a:buChar char="•"/>
              <a:defRPr/>
            </a:pPr>
            <a:endParaRPr lang="en-AU" sz="2800" dirty="0">
              <a:cs typeface="Arial" pitchFamily="34" charset="0"/>
            </a:endParaRPr>
          </a:p>
        </p:txBody>
      </p:sp>
      <p:pic>
        <p:nvPicPr>
          <p:cNvPr id="12" name="Picture 2"/>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3395947" y="241989"/>
            <a:ext cx="1896133" cy="1458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ubtitle 2"/>
          <p:cNvSpPr txBox="1">
            <a:spLocks/>
          </p:cNvSpPr>
          <p:nvPr/>
        </p:nvSpPr>
        <p:spPr>
          <a:xfrm>
            <a:off x="3916878" y="533932"/>
            <a:ext cx="1447210" cy="936104"/>
          </a:xfrm>
          <a:prstGeom prst="rect">
            <a:avLst/>
          </a:prstGeom>
          <a:ln>
            <a:noFill/>
          </a:ln>
        </p:spPr>
        <p:txBody>
          <a:bodyPr vert="horz" lIns="0" rIns="18288" anchor="ctr">
            <a:noAutofit/>
          </a:bodyPr>
          <a:lstStyle/>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r>
              <a:rPr lang="en-AU" sz="2800" b="1" dirty="0" smtClean="0"/>
              <a:t>Grazer</a:t>
            </a:r>
            <a:endParaRPr lang="en-AU" sz="2000" dirty="0"/>
          </a:p>
          <a:p>
            <a:pPr marL="342900" marR="45720" lvl="0" indent="-342900">
              <a:spcBef>
                <a:spcPct val="20000"/>
              </a:spcBef>
              <a:buClr>
                <a:schemeClr val="accent3"/>
              </a:buClr>
              <a:buSzPct val="95000"/>
              <a:buFontTx/>
              <a:buChar char="-"/>
              <a:defRPr/>
            </a:pPr>
            <a:endParaRPr lang="en-AU" sz="2800" dirty="0" smtClean="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buFontTx/>
              <a:buChar char="-"/>
              <a:defRPr/>
            </a:pPr>
            <a:endParaRPr lang="en-AU" sz="2800" dirty="0">
              <a:cs typeface="Arial" pitchFamily="34" charset="0"/>
            </a:endParaRPr>
          </a:p>
          <a:p>
            <a:pPr marL="457200" marR="45720" indent="-457200">
              <a:spcBef>
                <a:spcPct val="20000"/>
              </a:spcBef>
              <a:buClr>
                <a:prstClr val="black"/>
              </a:buClr>
              <a:buSzPct val="95000"/>
              <a:defRPr/>
            </a:pPr>
            <a:r>
              <a:rPr lang="en-AU" sz="2800" dirty="0">
                <a:cs typeface="Arial" pitchFamily="34" charset="0"/>
              </a:rPr>
              <a:t>	 </a:t>
            </a:r>
          </a:p>
          <a:p>
            <a:pPr marR="45720">
              <a:spcBef>
                <a:spcPct val="20000"/>
              </a:spcBef>
              <a:buClr>
                <a:prstClr val="black"/>
              </a:buClr>
              <a:buSzPct val="95000"/>
              <a:buFont typeface="Arial" pitchFamily="34" charset="0"/>
              <a:buChar char="•"/>
              <a:defRPr/>
            </a:pPr>
            <a:endParaRPr lang="en-AU" sz="2800" dirty="0">
              <a:cs typeface="Arial" pitchFamily="34" charset="0"/>
            </a:endParaRPr>
          </a:p>
          <a:p>
            <a:pPr marR="45720">
              <a:spcBef>
                <a:spcPct val="20000"/>
              </a:spcBef>
              <a:buClr>
                <a:prstClr val="black"/>
              </a:buClr>
              <a:buSzPct val="95000"/>
              <a:buFont typeface="Arial" pitchFamily="34" charset="0"/>
              <a:buChar char="•"/>
              <a:defRPr/>
            </a:pPr>
            <a:endParaRPr lang="en-AU" sz="2800" dirty="0">
              <a:cs typeface="Arial" pitchFamily="34" charset="0"/>
            </a:endParaRPr>
          </a:p>
        </p:txBody>
      </p:sp>
      <p:sp>
        <p:nvSpPr>
          <p:cNvPr id="31" name="Title 1"/>
          <p:cNvSpPr txBox="1">
            <a:spLocks/>
          </p:cNvSpPr>
          <p:nvPr/>
        </p:nvSpPr>
        <p:spPr>
          <a:xfrm>
            <a:off x="91356" y="337810"/>
            <a:ext cx="3328516" cy="642918"/>
          </a:xfrm>
          <a:prstGeom prst="rect">
            <a:avLst/>
          </a:prstGeom>
        </p:spPr>
        <p:txBody>
          <a:bodyPr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AU" sz="2800" b="1"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rPr>
              <a:t>Aquaria trials – removed biomass</a:t>
            </a:r>
            <a:endParaRPr kumimoji="0" lang="en-AU" sz="2800" b="1" i="0" u="none" strike="noStrike" kern="1200" cap="none" spc="0" normalizeH="0" baseline="0" noProof="0" dirty="0">
              <a:ln>
                <a:noFill/>
              </a:ln>
              <a:solidFill>
                <a:srgbClr val="00B0F0"/>
              </a:solidFill>
              <a:effectLst>
                <a:outerShdw blurRad="50000" dist="30000" dir="5400000" algn="tl" rotWithShape="0">
                  <a:srgbClr val="000000">
                    <a:alpha val="30000"/>
                  </a:srgbClr>
                </a:outerShdw>
              </a:effectLst>
              <a:uLnTx/>
              <a:uFillTx/>
              <a:latin typeface="+mj-lt"/>
              <a:ea typeface="+mj-ea"/>
              <a:cs typeface="Arial" pitchFamily="34" charset="0"/>
            </a:endParaRPr>
          </a:p>
        </p:txBody>
      </p:sp>
      <p:cxnSp>
        <p:nvCxnSpPr>
          <p:cNvPr id="16" name="Straight Arrow Connector 15"/>
          <p:cNvCxnSpPr/>
          <p:nvPr/>
        </p:nvCxnSpPr>
        <p:spPr>
          <a:xfrm>
            <a:off x="4344013" y="1016732"/>
            <a:ext cx="0" cy="54006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7740352" y="1088740"/>
            <a:ext cx="0" cy="54006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Subtitle 2"/>
          <p:cNvSpPr txBox="1">
            <a:spLocks/>
          </p:cNvSpPr>
          <p:nvPr/>
        </p:nvSpPr>
        <p:spPr>
          <a:xfrm>
            <a:off x="5933102" y="548680"/>
            <a:ext cx="1447210" cy="936104"/>
          </a:xfrm>
          <a:prstGeom prst="rect">
            <a:avLst/>
          </a:prstGeom>
          <a:ln>
            <a:noFill/>
          </a:ln>
        </p:spPr>
        <p:txBody>
          <a:bodyPr vert="horz" lIns="0" rIns="18288" anchor="ctr">
            <a:noAutofit/>
          </a:bodyPr>
          <a:lstStyle/>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endParaRPr lang="en-AU" sz="2800" b="1" dirty="0" smtClean="0"/>
          </a:p>
          <a:p>
            <a:endParaRPr lang="en-AU" sz="2800" b="1" dirty="0"/>
          </a:p>
          <a:p>
            <a:r>
              <a:rPr lang="en-AU" sz="2800" b="1" dirty="0"/>
              <a:t>v</a:t>
            </a:r>
            <a:r>
              <a:rPr lang="en-AU" sz="2800" b="1" dirty="0" smtClean="0"/>
              <a:t>s.</a:t>
            </a:r>
            <a:endParaRPr lang="en-AU" sz="2000" dirty="0"/>
          </a:p>
          <a:p>
            <a:pPr marL="342900" marR="45720" lvl="0" indent="-342900">
              <a:spcBef>
                <a:spcPct val="20000"/>
              </a:spcBef>
              <a:buClr>
                <a:schemeClr val="accent3"/>
              </a:buClr>
              <a:buSzPct val="95000"/>
              <a:buFontTx/>
              <a:buChar char="-"/>
              <a:defRPr/>
            </a:pPr>
            <a:endParaRPr lang="en-AU" sz="2800" dirty="0" smtClean="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defRPr/>
            </a:pPr>
            <a:endParaRPr lang="en-AU" sz="2800" dirty="0">
              <a:cs typeface="Arial" pitchFamily="34" charset="0"/>
            </a:endParaRPr>
          </a:p>
          <a:p>
            <a:pPr marL="914400" marR="45720" lvl="1" indent="-457200">
              <a:spcBef>
                <a:spcPct val="20000"/>
              </a:spcBef>
              <a:buClr>
                <a:prstClr val="black"/>
              </a:buClr>
              <a:buSzPct val="95000"/>
              <a:buFontTx/>
              <a:buChar char="-"/>
              <a:defRPr/>
            </a:pPr>
            <a:endParaRPr lang="en-AU" sz="2800" dirty="0">
              <a:cs typeface="Arial" pitchFamily="34" charset="0"/>
            </a:endParaRPr>
          </a:p>
          <a:p>
            <a:pPr marL="457200" marR="45720" indent="-457200">
              <a:spcBef>
                <a:spcPct val="20000"/>
              </a:spcBef>
              <a:buClr>
                <a:prstClr val="black"/>
              </a:buClr>
              <a:buSzPct val="95000"/>
              <a:defRPr/>
            </a:pPr>
            <a:r>
              <a:rPr lang="en-AU" sz="2800" dirty="0">
                <a:cs typeface="Arial" pitchFamily="34" charset="0"/>
              </a:rPr>
              <a:t>	 </a:t>
            </a:r>
          </a:p>
          <a:p>
            <a:pPr marR="45720">
              <a:spcBef>
                <a:spcPct val="20000"/>
              </a:spcBef>
              <a:buClr>
                <a:prstClr val="black"/>
              </a:buClr>
              <a:buSzPct val="95000"/>
              <a:buFont typeface="Arial" pitchFamily="34" charset="0"/>
              <a:buChar char="•"/>
              <a:defRPr/>
            </a:pPr>
            <a:endParaRPr lang="en-AU" sz="2800" dirty="0">
              <a:cs typeface="Arial" pitchFamily="34" charset="0"/>
            </a:endParaRPr>
          </a:p>
          <a:p>
            <a:pPr marR="45720">
              <a:spcBef>
                <a:spcPct val="20000"/>
              </a:spcBef>
              <a:buClr>
                <a:prstClr val="black"/>
              </a:buClr>
              <a:buSzPct val="95000"/>
              <a:buFont typeface="Arial" pitchFamily="34" charset="0"/>
              <a:buChar char="•"/>
              <a:defRPr/>
            </a:pPr>
            <a:endParaRPr lang="en-AU" sz="2800" dirty="0">
              <a:cs typeface="Arial" pitchFamily="34" charset="0"/>
            </a:endParaRPr>
          </a:p>
        </p:txBody>
      </p:sp>
      <p:sp>
        <p:nvSpPr>
          <p:cNvPr id="2" name="TextBox 1"/>
          <p:cNvSpPr txBox="1"/>
          <p:nvPr/>
        </p:nvSpPr>
        <p:spPr>
          <a:xfrm>
            <a:off x="179512" y="980728"/>
            <a:ext cx="3096344" cy="461665"/>
          </a:xfrm>
          <a:prstGeom prst="rect">
            <a:avLst/>
          </a:prstGeom>
          <a:noFill/>
        </p:spPr>
        <p:txBody>
          <a:bodyPr wrap="square" rtlCol="0">
            <a:spAutoFit/>
          </a:bodyPr>
          <a:lstStyle/>
          <a:p>
            <a:r>
              <a:rPr lang="en-AU" sz="2400" b="1" dirty="0" smtClean="0"/>
              <a:t>Sediment removed</a:t>
            </a:r>
            <a:endParaRPr lang="en-AU" sz="2400" b="1" dirty="0"/>
          </a:p>
        </p:txBody>
      </p:sp>
      <p:sp>
        <p:nvSpPr>
          <p:cNvPr id="23" name="TextBox 22"/>
          <p:cNvSpPr txBox="1"/>
          <p:nvPr/>
        </p:nvSpPr>
        <p:spPr>
          <a:xfrm>
            <a:off x="251520" y="1556792"/>
            <a:ext cx="3096344" cy="461665"/>
          </a:xfrm>
          <a:prstGeom prst="rect">
            <a:avLst/>
          </a:prstGeom>
          <a:noFill/>
        </p:spPr>
        <p:txBody>
          <a:bodyPr wrap="square" rtlCol="0">
            <a:spAutoFit/>
          </a:bodyPr>
          <a:lstStyle/>
          <a:p>
            <a:r>
              <a:rPr lang="en-AU" sz="2400" b="1" dirty="0" smtClean="0"/>
              <a:t>Turf removed</a:t>
            </a:r>
            <a:endParaRPr lang="en-AU" sz="2400" b="1" dirty="0"/>
          </a:p>
        </p:txBody>
      </p:sp>
      <p:pic>
        <p:nvPicPr>
          <p:cNvPr id="8707" name="Picture 515" descr="C:\Users\Alyssa\Documents\PhD files\Turf trial MS\May Submission files\Fig 2.jpg"/>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2699792" y="1928251"/>
            <a:ext cx="6236532" cy="4525085"/>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3000420" y="1772816"/>
            <a:ext cx="5892060" cy="4356933"/>
            <a:chOff x="-2262462" y="1916832"/>
            <a:chExt cx="5892060" cy="4356933"/>
          </a:xfrm>
        </p:grpSpPr>
        <p:pic>
          <p:nvPicPr>
            <p:cNvPr id="8706" name="Picture 514" descr="C:\Users\Alyssa\Documents\PhD files\Turf trial MS\May Submission files\Fig 3.jpg"/>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l="12839" t="6709" r="6825" b="9566"/>
            <a:stretch/>
          </p:blipFill>
          <p:spPr bwMode="auto">
            <a:xfrm>
              <a:off x="-2262462" y="1916832"/>
              <a:ext cx="5892060" cy="435693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13530" y="4742890"/>
              <a:ext cx="360040" cy="372409"/>
            </a:xfrm>
            <a:prstGeom prst="rect">
              <a:avLst/>
            </a:prstGeom>
            <a:noFill/>
          </p:spPr>
          <p:txBody>
            <a:bodyPr wrap="square" rtlCol="0">
              <a:spAutoFit/>
            </a:bodyPr>
            <a:lstStyle/>
            <a:p>
              <a:r>
                <a:rPr lang="en-AU" sz="1600" dirty="0" smtClean="0">
                  <a:solidFill>
                    <a:schemeClr val="bg1"/>
                  </a:solidFill>
                </a:rPr>
                <a:t>*</a:t>
              </a:r>
              <a:endParaRPr lang="en-AU" sz="1600" dirty="0">
                <a:solidFill>
                  <a:schemeClr val="bg1"/>
                </a:solidFill>
              </a:endParaRPr>
            </a:p>
          </p:txBody>
        </p:sp>
        <p:sp>
          <p:nvSpPr>
            <p:cNvPr id="34" name="TextBox 33"/>
            <p:cNvSpPr txBox="1"/>
            <p:nvPr/>
          </p:nvSpPr>
          <p:spPr>
            <a:xfrm>
              <a:off x="1331640" y="3095998"/>
              <a:ext cx="360040" cy="372409"/>
            </a:xfrm>
            <a:prstGeom prst="rect">
              <a:avLst/>
            </a:prstGeom>
            <a:noFill/>
          </p:spPr>
          <p:txBody>
            <a:bodyPr wrap="square" rtlCol="0">
              <a:spAutoFit/>
            </a:bodyPr>
            <a:lstStyle/>
            <a:p>
              <a:r>
                <a:rPr lang="en-AU" sz="1600" dirty="0" smtClean="0">
                  <a:solidFill>
                    <a:schemeClr val="bg1"/>
                  </a:solidFill>
                </a:rPr>
                <a:t>*</a:t>
              </a:r>
              <a:endParaRPr lang="en-AU" sz="1600" dirty="0">
                <a:solidFill>
                  <a:schemeClr val="bg1"/>
                </a:solidFill>
              </a:endParaRPr>
            </a:p>
          </p:txBody>
        </p:sp>
        <p:sp>
          <p:nvSpPr>
            <p:cNvPr id="35" name="TextBox 34"/>
            <p:cNvSpPr txBox="1"/>
            <p:nvPr/>
          </p:nvSpPr>
          <p:spPr>
            <a:xfrm>
              <a:off x="395536" y="4464150"/>
              <a:ext cx="360040" cy="372409"/>
            </a:xfrm>
            <a:prstGeom prst="rect">
              <a:avLst/>
            </a:prstGeom>
            <a:noFill/>
          </p:spPr>
          <p:txBody>
            <a:bodyPr wrap="square" rtlCol="0">
              <a:spAutoFit/>
            </a:bodyPr>
            <a:lstStyle/>
            <a:p>
              <a:r>
                <a:rPr lang="en-AU" sz="1600" dirty="0">
                  <a:solidFill>
                    <a:schemeClr val="bg1"/>
                  </a:solidFill>
                </a:rPr>
                <a:t>^</a:t>
              </a:r>
            </a:p>
          </p:txBody>
        </p:sp>
        <p:sp>
          <p:nvSpPr>
            <p:cNvPr id="36" name="TextBox 35"/>
            <p:cNvSpPr txBox="1"/>
            <p:nvPr/>
          </p:nvSpPr>
          <p:spPr>
            <a:xfrm>
              <a:off x="2240706" y="2636912"/>
              <a:ext cx="360040" cy="372409"/>
            </a:xfrm>
            <a:prstGeom prst="rect">
              <a:avLst/>
            </a:prstGeom>
            <a:noFill/>
          </p:spPr>
          <p:txBody>
            <a:bodyPr wrap="square" rtlCol="0">
              <a:spAutoFit/>
            </a:bodyPr>
            <a:lstStyle/>
            <a:p>
              <a:r>
                <a:rPr lang="en-AU" sz="1600" dirty="0">
                  <a:solidFill>
                    <a:schemeClr val="bg1"/>
                  </a:solidFill>
                </a:rPr>
                <a:t>^</a:t>
              </a:r>
            </a:p>
          </p:txBody>
        </p:sp>
        <p:sp>
          <p:nvSpPr>
            <p:cNvPr id="8" name="TextBox 7"/>
            <p:cNvSpPr txBox="1"/>
            <p:nvPr/>
          </p:nvSpPr>
          <p:spPr>
            <a:xfrm>
              <a:off x="-81482" y="3903439"/>
              <a:ext cx="1485130" cy="461665"/>
            </a:xfrm>
            <a:prstGeom prst="rect">
              <a:avLst/>
            </a:prstGeom>
            <a:noFill/>
          </p:spPr>
          <p:txBody>
            <a:bodyPr wrap="square" rtlCol="0">
              <a:spAutoFit/>
            </a:bodyPr>
            <a:lstStyle/>
            <a:p>
              <a:r>
                <a:rPr lang="en-AU" sz="1200" dirty="0" smtClean="0">
                  <a:solidFill>
                    <a:schemeClr val="bg1"/>
                  </a:solidFill>
                  <a:latin typeface="Times New Roman" pitchFamily="18" charset="0"/>
                  <a:cs typeface="Times New Roman" pitchFamily="18" charset="0"/>
                </a:rPr>
                <a:t>* </a:t>
              </a:r>
              <a:r>
                <a:rPr lang="en-AU" sz="1200" i="1" dirty="0" smtClean="0">
                  <a:solidFill>
                    <a:schemeClr val="bg1"/>
                  </a:solidFill>
                  <a:latin typeface="Times New Roman" pitchFamily="18" charset="0"/>
                  <a:cs typeface="Times New Roman" pitchFamily="18" charset="0"/>
                </a:rPr>
                <a:t>p</a:t>
              </a:r>
              <a:r>
                <a:rPr lang="en-AU" sz="1200" dirty="0" smtClean="0">
                  <a:solidFill>
                    <a:schemeClr val="bg1"/>
                  </a:solidFill>
                  <a:latin typeface="Times New Roman" pitchFamily="18" charset="0"/>
                  <a:cs typeface="Times New Roman" pitchFamily="18" charset="0"/>
                </a:rPr>
                <a:t> = &lt; 0.001</a:t>
              </a:r>
            </a:p>
            <a:p>
              <a:r>
                <a:rPr lang="en-AU" sz="1200" dirty="0" smtClean="0">
                  <a:solidFill>
                    <a:schemeClr val="bg1"/>
                  </a:solidFill>
                  <a:latin typeface="Times New Roman" pitchFamily="18" charset="0"/>
                  <a:cs typeface="Times New Roman" pitchFamily="18" charset="0"/>
                </a:rPr>
                <a:t>^ </a:t>
              </a:r>
              <a:r>
                <a:rPr lang="en-AU" sz="1200" i="1" dirty="0" smtClean="0">
                  <a:solidFill>
                    <a:schemeClr val="bg1"/>
                  </a:solidFill>
                  <a:latin typeface="Times New Roman" pitchFamily="18" charset="0"/>
                  <a:cs typeface="Times New Roman" pitchFamily="18" charset="0"/>
                </a:rPr>
                <a:t>p</a:t>
              </a:r>
              <a:r>
                <a:rPr lang="en-AU" sz="1200" dirty="0" smtClean="0">
                  <a:solidFill>
                    <a:schemeClr val="bg1"/>
                  </a:solidFill>
                  <a:latin typeface="Times New Roman" pitchFamily="18" charset="0"/>
                  <a:cs typeface="Times New Roman" pitchFamily="18" charset="0"/>
                </a:rPr>
                <a:t> = &lt; 0.004</a:t>
              </a:r>
              <a:endParaRPr lang="en-AU" sz="1200" dirty="0">
                <a:solidFill>
                  <a:schemeClr val="bg1"/>
                </a:solidFill>
                <a:latin typeface="Times New Roman" pitchFamily="18" charset="0"/>
                <a:cs typeface="Times New Roman" pitchFamily="18" charset="0"/>
              </a:endParaRPr>
            </a:p>
          </p:txBody>
        </p:sp>
      </p:grpSp>
    </p:spTree>
    <p:custDataLst>
      <p:tags r:id="rId1"/>
    </p:custDataLst>
    <p:extLst>
      <p:ext uri="{BB962C8B-B14F-4D97-AF65-F5344CB8AC3E}">
        <p14:creationId xmlns:p14="http://schemas.microsoft.com/office/powerpoint/2010/main" val="358386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70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2"/>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870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 grpId="0"/>
      <p:bldP spid="2" grpId="1"/>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888667925"/>
              </p:ext>
            </p:extLst>
          </p:nvPr>
        </p:nvGraphicFramePr>
        <p:xfrm>
          <a:off x="4644008" y="53114"/>
          <a:ext cx="4466258" cy="3303878"/>
        </p:xfrm>
        <a:graphic>
          <a:graphicData uri="http://schemas.openxmlformats.org/presentationml/2006/ole">
            <mc:AlternateContent xmlns:mc="http://schemas.openxmlformats.org/markup-compatibility/2006">
              <mc:Choice xmlns:v="urn:schemas-microsoft-com:vml" Requires="v">
                <p:oleObj spid="_x0000_s14503" name="SPW 11.0 Graph" r:id="rId5" imgW="5524560" imgH="4098240" progId="SigmaPlotGraphicObject.10">
                  <p:embed/>
                </p:oleObj>
              </mc:Choice>
              <mc:Fallback>
                <p:oleObj name="SPW 11.0 Graph" r:id="rId5" imgW="5524560" imgH="4098240" progId="SigmaPlotGraphicObject.10">
                  <p:embed/>
                  <p:pic>
                    <p:nvPicPr>
                      <p:cNvPr id="0" name=""/>
                      <p:cNvPicPr/>
                      <p:nvPr/>
                    </p:nvPicPr>
                    <p:blipFill>
                      <a:blip r:embed="rId6"/>
                      <a:stretch>
                        <a:fillRect/>
                      </a:stretch>
                    </p:blipFill>
                    <p:spPr>
                      <a:xfrm>
                        <a:off x="4644008" y="53114"/>
                        <a:ext cx="4466258" cy="3303878"/>
                      </a:xfrm>
                      <a:prstGeom prst="rect">
                        <a:avLst/>
                      </a:prstGeom>
                    </p:spPr>
                  </p:pic>
                </p:oleObj>
              </mc:Fallback>
            </mc:AlternateContent>
          </a:graphicData>
        </a:graphic>
      </p:graphicFrame>
      <p:sp>
        <p:nvSpPr>
          <p:cNvPr id="8" name="Subtitle 2"/>
          <p:cNvSpPr txBox="1">
            <a:spLocks/>
          </p:cNvSpPr>
          <p:nvPr/>
        </p:nvSpPr>
        <p:spPr>
          <a:xfrm>
            <a:off x="5303989" y="44624"/>
            <a:ext cx="4164555" cy="648072"/>
          </a:xfrm>
          <a:prstGeom prst="rect">
            <a:avLst/>
          </a:prstGeom>
          <a:ln>
            <a:noFill/>
          </a:ln>
        </p:spPr>
        <p:txBody>
          <a:bodyPr vert="horz" lIns="0" rIns="18288" anchor="ctr">
            <a:noAutofit/>
          </a:bodyPr>
          <a:lstStyle/>
          <a:p>
            <a:endParaRPr lang="en-AU" sz="2200" dirty="0" smtClean="0">
              <a:solidFill>
                <a:schemeClr val="bg1"/>
              </a:solidFill>
            </a:endParaRPr>
          </a:p>
          <a:p>
            <a:endParaRPr lang="en-AU" sz="2200" dirty="0">
              <a:solidFill>
                <a:schemeClr val="bg1"/>
              </a:solidFill>
            </a:endParaRPr>
          </a:p>
          <a:p>
            <a:endParaRPr lang="en-AU" sz="2200" dirty="0" smtClean="0">
              <a:solidFill>
                <a:schemeClr val="bg1"/>
              </a:solidFill>
            </a:endParaRPr>
          </a:p>
          <a:p>
            <a:endParaRPr lang="en-AU" sz="2200" dirty="0">
              <a:solidFill>
                <a:schemeClr val="bg1"/>
              </a:solidFill>
            </a:endParaRPr>
          </a:p>
          <a:p>
            <a:endParaRPr lang="en-AU" sz="2200" dirty="0" smtClean="0">
              <a:solidFill>
                <a:schemeClr val="bg1"/>
              </a:solidFill>
            </a:endParaRPr>
          </a:p>
          <a:p>
            <a:endParaRPr lang="en-AU" sz="2200" dirty="0">
              <a:solidFill>
                <a:schemeClr val="bg1"/>
              </a:solidFill>
            </a:endParaRPr>
          </a:p>
          <a:p>
            <a:endParaRPr lang="en-AU" sz="2200" dirty="0" smtClean="0">
              <a:solidFill>
                <a:schemeClr val="bg1"/>
              </a:solidFill>
            </a:endParaRPr>
          </a:p>
          <a:p>
            <a:endParaRPr lang="en-AU" sz="2200" dirty="0">
              <a:solidFill>
                <a:schemeClr val="bg1"/>
              </a:solidFill>
            </a:endParaRPr>
          </a:p>
          <a:p>
            <a:endParaRPr lang="en-AU" sz="2200" dirty="0" smtClean="0">
              <a:solidFill>
                <a:schemeClr val="bg1"/>
              </a:solidFill>
            </a:endParaRPr>
          </a:p>
          <a:p>
            <a:endParaRPr lang="en-AU" sz="2200" dirty="0">
              <a:solidFill>
                <a:schemeClr val="bg1"/>
              </a:solidFill>
            </a:endParaRPr>
          </a:p>
          <a:p>
            <a:r>
              <a:rPr lang="en-AU" sz="2200" dirty="0" smtClean="0">
                <a:solidFill>
                  <a:schemeClr val="bg1"/>
                </a:solidFill>
              </a:rPr>
              <a:t>Turf removed (g.C.day</a:t>
            </a:r>
            <a:r>
              <a:rPr lang="en-AU" sz="2200" baseline="30000" dirty="0" smtClean="0">
                <a:solidFill>
                  <a:schemeClr val="bg1"/>
                </a:solidFill>
              </a:rPr>
              <a:t>-1</a:t>
            </a:r>
            <a:r>
              <a:rPr lang="en-AU" sz="2200" dirty="0" smtClean="0">
                <a:solidFill>
                  <a:schemeClr val="bg1"/>
                </a:solidFill>
              </a:rPr>
              <a:t>)</a:t>
            </a:r>
          </a:p>
          <a:p>
            <a:pPr marL="342900" marR="45720" lvl="0" indent="-342900">
              <a:spcBef>
                <a:spcPct val="20000"/>
              </a:spcBef>
              <a:buClr>
                <a:schemeClr val="accent3"/>
              </a:buClr>
              <a:buSzPct val="95000"/>
              <a:buFontTx/>
              <a:buChar char="-"/>
              <a:defRPr/>
            </a:pPr>
            <a:endParaRPr lang="en-AU" sz="2200" dirty="0" smtClean="0">
              <a:solidFill>
                <a:schemeClr val="bg1"/>
              </a:solidFill>
              <a:cs typeface="Arial" pitchFamily="34" charset="0"/>
            </a:endParaRPr>
          </a:p>
          <a:p>
            <a:pPr marL="914400" marR="45720" lvl="1" indent="-457200">
              <a:spcBef>
                <a:spcPct val="20000"/>
              </a:spcBef>
              <a:buClr>
                <a:prstClr val="black"/>
              </a:buClr>
              <a:buSzPct val="95000"/>
              <a:defRPr/>
            </a:pPr>
            <a:endParaRPr lang="en-AU" sz="2200" dirty="0">
              <a:solidFill>
                <a:schemeClr val="bg1"/>
              </a:solidFill>
              <a:cs typeface="Arial" pitchFamily="34" charset="0"/>
            </a:endParaRPr>
          </a:p>
          <a:p>
            <a:pPr marL="914400" marR="45720" lvl="1" indent="-457200">
              <a:spcBef>
                <a:spcPct val="20000"/>
              </a:spcBef>
              <a:buClr>
                <a:prstClr val="black"/>
              </a:buClr>
              <a:buSzPct val="95000"/>
              <a:defRPr/>
            </a:pPr>
            <a:endParaRPr lang="en-AU" sz="2200" dirty="0">
              <a:solidFill>
                <a:schemeClr val="bg1"/>
              </a:solidFill>
              <a:cs typeface="Arial" pitchFamily="34" charset="0"/>
            </a:endParaRPr>
          </a:p>
          <a:p>
            <a:pPr marL="914400" marR="45720" lvl="1" indent="-457200">
              <a:spcBef>
                <a:spcPct val="20000"/>
              </a:spcBef>
              <a:buClr>
                <a:prstClr val="black"/>
              </a:buClr>
              <a:buSzPct val="95000"/>
              <a:defRPr/>
            </a:pPr>
            <a:endParaRPr lang="en-AU" sz="2200" dirty="0">
              <a:solidFill>
                <a:schemeClr val="bg1"/>
              </a:solidFill>
              <a:cs typeface="Arial" pitchFamily="34" charset="0"/>
            </a:endParaRPr>
          </a:p>
          <a:p>
            <a:pPr marL="914400" marR="45720" lvl="1" indent="-457200">
              <a:spcBef>
                <a:spcPct val="20000"/>
              </a:spcBef>
              <a:buClr>
                <a:prstClr val="black"/>
              </a:buClr>
              <a:buSzPct val="95000"/>
              <a:defRPr/>
            </a:pPr>
            <a:endParaRPr lang="en-AU" sz="2200" dirty="0">
              <a:solidFill>
                <a:schemeClr val="bg1"/>
              </a:solidFill>
              <a:cs typeface="Arial" pitchFamily="34" charset="0"/>
            </a:endParaRPr>
          </a:p>
          <a:p>
            <a:pPr marL="914400" marR="45720" lvl="1" indent="-457200">
              <a:spcBef>
                <a:spcPct val="20000"/>
              </a:spcBef>
              <a:buClr>
                <a:prstClr val="black"/>
              </a:buClr>
              <a:buSzPct val="95000"/>
              <a:buFontTx/>
              <a:buChar char="-"/>
              <a:defRPr/>
            </a:pPr>
            <a:endParaRPr lang="en-AU" sz="2200" dirty="0">
              <a:solidFill>
                <a:schemeClr val="bg1"/>
              </a:solidFill>
              <a:cs typeface="Arial" pitchFamily="34" charset="0"/>
            </a:endParaRPr>
          </a:p>
          <a:p>
            <a:pPr marL="457200" marR="45720" indent="-457200">
              <a:spcBef>
                <a:spcPct val="20000"/>
              </a:spcBef>
              <a:buClr>
                <a:prstClr val="black"/>
              </a:buClr>
              <a:buSzPct val="95000"/>
              <a:defRPr/>
            </a:pPr>
            <a:r>
              <a:rPr lang="en-AU" sz="2200" dirty="0">
                <a:solidFill>
                  <a:schemeClr val="bg1"/>
                </a:solidFill>
                <a:cs typeface="Arial" pitchFamily="34" charset="0"/>
              </a:rPr>
              <a:t>	 </a:t>
            </a:r>
          </a:p>
          <a:p>
            <a:pPr marR="45720">
              <a:spcBef>
                <a:spcPct val="20000"/>
              </a:spcBef>
              <a:buClr>
                <a:prstClr val="black"/>
              </a:buClr>
              <a:buSzPct val="95000"/>
              <a:buFont typeface="Arial" pitchFamily="34" charset="0"/>
              <a:buChar char="•"/>
              <a:defRPr/>
            </a:pPr>
            <a:endParaRPr lang="en-AU" sz="2200" dirty="0">
              <a:solidFill>
                <a:schemeClr val="bg1"/>
              </a:solidFill>
              <a:cs typeface="Arial" pitchFamily="34" charset="0"/>
            </a:endParaRPr>
          </a:p>
          <a:p>
            <a:pPr marR="45720">
              <a:spcBef>
                <a:spcPct val="20000"/>
              </a:spcBef>
              <a:buClr>
                <a:prstClr val="black"/>
              </a:buClr>
              <a:buSzPct val="95000"/>
              <a:buFont typeface="Arial" pitchFamily="34" charset="0"/>
              <a:buChar char="•"/>
              <a:defRPr/>
            </a:pPr>
            <a:endParaRPr lang="en-AU" sz="2200" dirty="0">
              <a:solidFill>
                <a:schemeClr val="bg1"/>
              </a:solidFill>
              <a:cs typeface="Arial" pitchFamily="34" charset="0"/>
            </a:endParaRPr>
          </a:p>
        </p:txBody>
      </p:sp>
      <p:sp>
        <p:nvSpPr>
          <p:cNvPr id="11" name="Subtitle 2"/>
          <p:cNvSpPr txBox="1">
            <a:spLocks/>
          </p:cNvSpPr>
          <p:nvPr/>
        </p:nvSpPr>
        <p:spPr>
          <a:xfrm>
            <a:off x="216024" y="2105967"/>
            <a:ext cx="4716016" cy="2475161"/>
          </a:xfrm>
          <a:prstGeom prst="rect">
            <a:avLst/>
          </a:prstGeom>
          <a:ln>
            <a:noFill/>
          </a:ln>
        </p:spPr>
        <p:txBody>
          <a:bodyPr vert="horz" lIns="0" rIns="18288" anchor="ctr">
            <a:noAutofit/>
          </a:bodyPr>
          <a:lstStyle/>
          <a:p>
            <a:endParaRPr lang="en-AU" sz="2600" b="1" dirty="0" smtClean="0"/>
          </a:p>
          <a:p>
            <a:endParaRPr lang="en-AU" sz="2600" b="1" dirty="0"/>
          </a:p>
          <a:p>
            <a:endParaRPr lang="en-AU" sz="2600" b="1" dirty="0" smtClean="0"/>
          </a:p>
          <a:p>
            <a:endParaRPr lang="en-AU" sz="2600" b="1" dirty="0"/>
          </a:p>
          <a:p>
            <a:endParaRPr lang="en-AU" sz="2600" b="1" dirty="0" smtClean="0"/>
          </a:p>
          <a:p>
            <a:endParaRPr lang="en-AU" sz="2600" b="1" dirty="0"/>
          </a:p>
          <a:p>
            <a:endParaRPr lang="en-AU" sz="2600" b="1" dirty="0" smtClean="0"/>
          </a:p>
          <a:p>
            <a:r>
              <a:rPr lang="en-AU" sz="2400" b="1" dirty="0"/>
              <a:t>=</a:t>
            </a:r>
            <a:r>
              <a:rPr lang="en-AU" sz="2400" b="1" dirty="0" smtClean="0"/>
              <a:t> </a:t>
            </a:r>
            <a:r>
              <a:rPr lang="en-AU" sz="2400" b="1" dirty="0"/>
              <a:t>B</a:t>
            </a:r>
            <a:r>
              <a:rPr lang="en-AU" sz="2400" b="1" dirty="0" smtClean="0"/>
              <a:t>ite volume (g) </a:t>
            </a:r>
            <a:r>
              <a:rPr lang="en-AU" sz="2400" b="1" dirty="0"/>
              <a:t>×</a:t>
            </a:r>
            <a:r>
              <a:rPr lang="en-AU" sz="2400" b="1" dirty="0" smtClean="0"/>
              <a:t> # of bites/day</a:t>
            </a:r>
          </a:p>
          <a:p>
            <a:r>
              <a:rPr lang="en-AU" sz="2400" b="1" dirty="0" smtClean="0"/>
              <a:t>	</a:t>
            </a:r>
            <a:r>
              <a:rPr lang="en-AU" sz="2400" b="1" dirty="0" smtClean="0"/>
              <a:t>- sparse </a:t>
            </a:r>
            <a:r>
              <a:rPr lang="en-AU" sz="2400" b="1" dirty="0" smtClean="0"/>
              <a:t>turf </a:t>
            </a:r>
            <a:r>
              <a:rPr lang="en-AU" sz="2400" b="1" dirty="0" smtClean="0"/>
              <a:t>data </a:t>
            </a:r>
            <a:endParaRPr lang="en-AU" sz="2400" b="1" dirty="0" smtClean="0"/>
          </a:p>
          <a:p>
            <a:endParaRPr lang="en-AU" sz="2400" b="1" dirty="0"/>
          </a:p>
          <a:p>
            <a:endParaRPr lang="en-AU" sz="2400" b="1" dirty="0" smtClean="0"/>
          </a:p>
          <a:p>
            <a:endParaRPr lang="en-AU" sz="2400" b="1" dirty="0" smtClean="0"/>
          </a:p>
          <a:p>
            <a:endParaRPr lang="en-AU" sz="2400" b="1" dirty="0" smtClean="0"/>
          </a:p>
          <a:p>
            <a:endParaRPr lang="en-AU" sz="2400" b="1" dirty="0" smtClean="0"/>
          </a:p>
          <a:p>
            <a:pPr marL="342900" marR="45720" lvl="0" indent="-342900">
              <a:spcBef>
                <a:spcPct val="20000"/>
              </a:spcBef>
              <a:buClr>
                <a:schemeClr val="accent3"/>
              </a:buClr>
              <a:buSzPct val="95000"/>
              <a:buFontTx/>
              <a:buChar char="-"/>
              <a:defRPr/>
            </a:pPr>
            <a:endParaRPr lang="en-AU" sz="2600" dirty="0" smtClean="0">
              <a:cs typeface="Arial" pitchFamily="34" charset="0"/>
            </a:endParaRPr>
          </a:p>
          <a:p>
            <a:pPr marL="914400" marR="45720" lvl="1" indent="-457200">
              <a:spcBef>
                <a:spcPct val="20000"/>
              </a:spcBef>
              <a:buClr>
                <a:prstClr val="black"/>
              </a:buClr>
              <a:buSzPct val="95000"/>
              <a:defRPr/>
            </a:pPr>
            <a:endParaRPr lang="en-AU" sz="2600" dirty="0">
              <a:cs typeface="Arial" pitchFamily="34" charset="0"/>
            </a:endParaRPr>
          </a:p>
          <a:p>
            <a:pPr marL="914400" marR="45720" lvl="1" indent="-457200">
              <a:spcBef>
                <a:spcPct val="20000"/>
              </a:spcBef>
              <a:buClr>
                <a:prstClr val="black"/>
              </a:buClr>
              <a:buSzPct val="95000"/>
              <a:defRPr/>
            </a:pPr>
            <a:endParaRPr lang="en-AU" sz="2600" dirty="0">
              <a:cs typeface="Arial" pitchFamily="34" charset="0"/>
            </a:endParaRPr>
          </a:p>
          <a:p>
            <a:pPr marL="914400" marR="45720" lvl="1" indent="-457200">
              <a:spcBef>
                <a:spcPct val="20000"/>
              </a:spcBef>
              <a:buClr>
                <a:prstClr val="black"/>
              </a:buClr>
              <a:buSzPct val="95000"/>
              <a:defRPr/>
            </a:pPr>
            <a:endParaRPr lang="en-AU" sz="2600" dirty="0">
              <a:cs typeface="Arial" pitchFamily="34" charset="0"/>
            </a:endParaRPr>
          </a:p>
          <a:p>
            <a:pPr marL="914400" marR="45720" lvl="1" indent="-457200">
              <a:spcBef>
                <a:spcPct val="20000"/>
              </a:spcBef>
              <a:buClr>
                <a:prstClr val="black"/>
              </a:buClr>
              <a:buSzPct val="95000"/>
              <a:defRPr/>
            </a:pPr>
            <a:endParaRPr lang="en-AU" sz="2600" dirty="0">
              <a:cs typeface="Arial" pitchFamily="34" charset="0"/>
            </a:endParaRPr>
          </a:p>
          <a:p>
            <a:pPr marL="914400" marR="45720" lvl="1" indent="-457200">
              <a:spcBef>
                <a:spcPct val="20000"/>
              </a:spcBef>
              <a:buClr>
                <a:prstClr val="black"/>
              </a:buClr>
              <a:buSzPct val="95000"/>
              <a:buFontTx/>
              <a:buChar char="-"/>
              <a:defRPr/>
            </a:pPr>
            <a:endParaRPr lang="en-AU" sz="2600" dirty="0">
              <a:cs typeface="Arial" pitchFamily="34" charset="0"/>
            </a:endParaRPr>
          </a:p>
          <a:p>
            <a:pPr marL="457200" marR="45720" indent="-457200">
              <a:spcBef>
                <a:spcPct val="20000"/>
              </a:spcBef>
              <a:buClr>
                <a:prstClr val="black"/>
              </a:buClr>
              <a:buSzPct val="95000"/>
              <a:defRPr/>
            </a:pPr>
            <a:r>
              <a:rPr lang="en-AU" sz="2600" dirty="0">
                <a:cs typeface="Arial" pitchFamily="34" charset="0"/>
              </a:rPr>
              <a:t>	 </a:t>
            </a:r>
          </a:p>
          <a:p>
            <a:pPr marR="45720">
              <a:spcBef>
                <a:spcPct val="20000"/>
              </a:spcBef>
              <a:buClr>
                <a:prstClr val="black"/>
              </a:buClr>
              <a:buSzPct val="95000"/>
              <a:buFont typeface="Arial" pitchFamily="34" charset="0"/>
              <a:buChar char="•"/>
              <a:defRPr/>
            </a:pPr>
            <a:endParaRPr lang="en-AU" sz="2600" dirty="0">
              <a:cs typeface="Arial" pitchFamily="34" charset="0"/>
            </a:endParaRPr>
          </a:p>
          <a:p>
            <a:pPr marR="45720">
              <a:spcBef>
                <a:spcPct val="20000"/>
              </a:spcBef>
              <a:buClr>
                <a:prstClr val="black"/>
              </a:buClr>
              <a:buSzPct val="95000"/>
              <a:buFont typeface="Arial" pitchFamily="34" charset="0"/>
              <a:buChar char="•"/>
              <a:defRPr/>
            </a:pPr>
            <a:endParaRPr lang="en-AU" sz="2600" dirty="0">
              <a:cs typeface="Arial" pitchFamily="34" charset="0"/>
            </a:endParaRPr>
          </a:p>
        </p:txBody>
      </p:sp>
      <p:pic>
        <p:nvPicPr>
          <p:cNvPr id="15" name="Picture 4"/>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7952696" y="476672"/>
            <a:ext cx="1011792" cy="784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5580113" y="471518"/>
            <a:ext cx="1080120" cy="831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itle 1"/>
          <p:cNvSpPr txBox="1">
            <a:spLocks/>
          </p:cNvSpPr>
          <p:nvPr/>
        </p:nvSpPr>
        <p:spPr>
          <a:xfrm>
            <a:off x="-36512" y="-171400"/>
            <a:ext cx="9144000" cy="642918"/>
          </a:xfrm>
          <a:prstGeom prst="rect">
            <a:avLst/>
          </a:prstGeom>
        </p:spPr>
        <p:txBody>
          <a:bodyPr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AU" sz="2800" b="1"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rPr>
              <a:t>Individual Grazing Impact</a:t>
            </a:r>
            <a:endParaRPr kumimoji="0" lang="en-AU" sz="2800" b="1" i="0" u="none" strike="noStrike" kern="1200" cap="none" spc="0" normalizeH="0" baseline="0" noProof="0" dirty="0">
              <a:ln>
                <a:noFill/>
              </a:ln>
              <a:solidFill>
                <a:srgbClr val="00B0F0"/>
              </a:solidFill>
              <a:effectLst>
                <a:outerShdw blurRad="50000" dist="30000" dir="5400000" algn="tl" rotWithShape="0">
                  <a:srgbClr val="000000">
                    <a:alpha val="30000"/>
                  </a:srgbClr>
                </a:outerShdw>
              </a:effectLst>
              <a:uLnTx/>
              <a:uFillTx/>
              <a:latin typeface="+mj-lt"/>
              <a:ea typeface="+mj-ea"/>
              <a:cs typeface="Arial" pitchFamily="34" charset="0"/>
            </a:endParaRPr>
          </a:p>
        </p:txBody>
      </p:sp>
      <p:cxnSp>
        <p:nvCxnSpPr>
          <p:cNvPr id="6" name="Straight Connector 5"/>
          <p:cNvCxnSpPr/>
          <p:nvPr/>
        </p:nvCxnSpPr>
        <p:spPr>
          <a:xfrm flipH="1">
            <a:off x="6948264" y="471518"/>
            <a:ext cx="72008" cy="6269850"/>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236296" y="2132856"/>
            <a:ext cx="710446" cy="400110"/>
          </a:xfrm>
          <a:prstGeom prst="rect">
            <a:avLst/>
          </a:prstGeom>
          <a:noFill/>
        </p:spPr>
        <p:txBody>
          <a:bodyPr wrap="square" rtlCol="0">
            <a:spAutoFit/>
          </a:bodyPr>
          <a:lstStyle/>
          <a:p>
            <a:r>
              <a:rPr lang="en-AU" sz="2000" dirty="0" smtClean="0">
                <a:solidFill>
                  <a:schemeClr val="bg1"/>
                </a:solidFill>
              </a:rPr>
              <a:t>0.88 </a:t>
            </a:r>
            <a:endParaRPr lang="en-AU" sz="2000" dirty="0">
              <a:solidFill>
                <a:schemeClr val="bg1"/>
              </a:solidFill>
            </a:endParaRPr>
          </a:p>
        </p:txBody>
      </p:sp>
      <p:sp>
        <p:nvSpPr>
          <p:cNvPr id="22" name="TextBox 21"/>
          <p:cNvSpPr txBox="1"/>
          <p:nvPr/>
        </p:nvSpPr>
        <p:spPr>
          <a:xfrm>
            <a:off x="6012160" y="2308810"/>
            <a:ext cx="710446" cy="400110"/>
          </a:xfrm>
          <a:prstGeom prst="rect">
            <a:avLst/>
          </a:prstGeom>
          <a:noFill/>
        </p:spPr>
        <p:txBody>
          <a:bodyPr wrap="square" rtlCol="0">
            <a:spAutoFit/>
          </a:bodyPr>
          <a:lstStyle/>
          <a:p>
            <a:r>
              <a:rPr lang="en-AU" sz="2000" dirty="0" smtClean="0">
                <a:solidFill>
                  <a:schemeClr val="bg1"/>
                </a:solidFill>
              </a:rPr>
              <a:t>0.07 </a:t>
            </a:r>
            <a:endParaRPr lang="en-AU" sz="2000" dirty="0">
              <a:solidFill>
                <a:schemeClr val="bg1"/>
              </a:solidFill>
            </a:endParaRPr>
          </a:p>
        </p:txBody>
      </p:sp>
    </p:spTree>
    <p:custDataLst>
      <p:tags r:id="rId2"/>
    </p:custDataLst>
    <p:extLst>
      <p:ext uri="{BB962C8B-B14F-4D97-AF65-F5344CB8AC3E}">
        <p14:creationId xmlns:p14="http://schemas.microsoft.com/office/powerpoint/2010/main" val="2657163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673373269"/>
              </p:ext>
            </p:extLst>
          </p:nvPr>
        </p:nvGraphicFramePr>
        <p:xfrm>
          <a:off x="4644008" y="53114"/>
          <a:ext cx="4466258" cy="3303878"/>
        </p:xfrm>
        <a:graphic>
          <a:graphicData uri="http://schemas.openxmlformats.org/presentationml/2006/ole">
            <mc:AlternateContent xmlns:mc="http://schemas.openxmlformats.org/markup-compatibility/2006">
              <mc:Choice xmlns:v="urn:schemas-microsoft-com:vml" Requires="v">
                <p:oleObj spid="_x0000_s18502" name="SPW 11.0 Graph" r:id="rId5" imgW="5524560" imgH="4098240" progId="SigmaPlotGraphicObject.10">
                  <p:embed/>
                </p:oleObj>
              </mc:Choice>
              <mc:Fallback>
                <p:oleObj name="SPW 11.0 Graph" r:id="rId5" imgW="5524560" imgH="4098240" progId="SigmaPlotGraphicObject.10">
                  <p:embed/>
                  <p:pic>
                    <p:nvPicPr>
                      <p:cNvPr id="0" name=""/>
                      <p:cNvPicPr/>
                      <p:nvPr/>
                    </p:nvPicPr>
                    <p:blipFill>
                      <a:blip r:embed="rId6"/>
                      <a:stretch>
                        <a:fillRect/>
                      </a:stretch>
                    </p:blipFill>
                    <p:spPr>
                      <a:xfrm>
                        <a:off x="4644008" y="53114"/>
                        <a:ext cx="4466258" cy="3303878"/>
                      </a:xfrm>
                      <a:prstGeom prst="rect">
                        <a:avLst/>
                      </a:prstGeom>
                    </p:spPr>
                  </p:pic>
                </p:oleObj>
              </mc:Fallback>
            </mc:AlternateContent>
          </a:graphicData>
        </a:graphic>
      </p:graphicFrame>
      <p:sp>
        <p:nvSpPr>
          <p:cNvPr id="8" name="Subtitle 2"/>
          <p:cNvSpPr txBox="1">
            <a:spLocks/>
          </p:cNvSpPr>
          <p:nvPr/>
        </p:nvSpPr>
        <p:spPr>
          <a:xfrm>
            <a:off x="5303989" y="44624"/>
            <a:ext cx="4164555" cy="648072"/>
          </a:xfrm>
          <a:prstGeom prst="rect">
            <a:avLst/>
          </a:prstGeom>
          <a:ln>
            <a:noFill/>
          </a:ln>
        </p:spPr>
        <p:txBody>
          <a:bodyPr vert="horz" lIns="0" rIns="18288" anchor="ctr">
            <a:noAutofit/>
          </a:bodyPr>
          <a:lstStyle/>
          <a:p>
            <a:endParaRPr lang="en-AU" sz="2200" dirty="0" smtClean="0">
              <a:solidFill>
                <a:schemeClr val="bg1"/>
              </a:solidFill>
            </a:endParaRPr>
          </a:p>
          <a:p>
            <a:endParaRPr lang="en-AU" sz="2200" dirty="0">
              <a:solidFill>
                <a:schemeClr val="bg1"/>
              </a:solidFill>
            </a:endParaRPr>
          </a:p>
          <a:p>
            <a:endParaRPr lang="en-AU" sz="2200" dirty="0" smtClean="0">
              <a:solidFill>
                <a:schemeClr val="bg1"/>
              </a:solidFill>
            </a:endParaRPr>
          </a:p>
          <a:p>
            <a:endParaRPr lang="en-AU" sz="2200" dirty="0">
              <a:solidFill>
                <a:schemeClr val="bg1"/>
              </a:solidFill>
            </a:endParaRPr>
          </a:p>
          <a:p>
            <a:endParaRPr lang="en-AU" sz="2200" dirty="0" smtClean="0">
              <a:solidFill>
                <a:schemeClr val="bg1"/>
              </a:solidFill>
            </a:endParaRPr>
          </a:p>
          <a:p>
            <a:endParaRPr lang="en-AU" sz="2200" dirty="0">
              <a:solidFill>
                <a:schemeClr val="bg1"/>
              </a:solidFill>
            </a:endParaRPr>
          </a:p>
          <a:p>
            <a:endParaRPr lang="en-AU" sz="2200" dirty="0" smtClean="0">
              <a:solidFill>
                <a:schemeClr val="bg1"/>
              </a:solidFill>
            </a:endParaRPr>
          </a:p>
          <a:p>
            <a:endParaRPr lang="en-AU" sz="2200" dirty="0">
              <a:solidFill>
                <a:schemeClr val="bg1"/>
              </a:solidFill>
            </a:endParaRPr>
          </a:p>
          <a:p>
            <a:endParaRPr lang="en-AU" sz="2200" dirty="0" smtClean="0">
              <a:solidFill>
                <a:schemeClr val="bg1"/>
              </a:solidFill>
            </a:endParaRPr>
          </a:p>
          <a:p>
            <a:endParaRPr lang="en-AU" sz="2200" dirty="0">
              <a:solidFill>
                <a:schemeClr val="bg1"/>
              </a:solidFill>
            </a:endParaRPr>
          </a:p>
          <a:p>
            <a:r>
              <a:rPr lang="en-AU" sz="2200" dirty="0" smtClean="0">
                <a:solidFill>
                  <a:schemeClr val="bg1"/>
                </a:solidFill>
              </a:rPr>
              <a:t>Turf removed (g.C.day</a:t>
            </a:r>
            <a:r>
              <a:rPr lang="en-AU" sz="2200" baseline="30000" dirty="0" smtClean="0">
                <a:solidFill>
                  <a:schemeClr val="bg1"/>
                </a:solidFill>
              </a:rPr>
              <a:t>-1</a:t>
            </a:r>
            <a:r>
              <a:rPr lang="en-AU" sz="2200" dirty="0" smtClean="0">
                <a:solidFill>
                  <a:schemeClr val="bg1"/>
                </a:solidFill>
              </a:rPr>
              <a:t>)</a:t>
            </a:r>
          </a:p>
          <a:p>
            <a:pPr marL="342900" marR="45720" lvl="0" indent="-342900">
              <a:spcBef>
                <a:spcPct val="20000"/>
              </a:spcBef>
              <a:buClr>
                <a:schemeClr val="accent3"/>
              </a:buClr>
              <a:buSzPct val="95000"/>
              <a:buFontTx/>
              <a:buChar char="-"/>
              <a:defRPr/>
            </a:pPr>
            <a:endParaRPr lang="en-AU" sz="2200" dirty="0" smtClean="0">
              <a:solidFill>
                <a:schemeClr val="bg1"/>
              </a:solidFill>
              <a:cs typeface="Arial" pitchFamily="34" charset="0"/>
            </a:endParaRPr>
          </a:p>
          <a:p>
            <a:pPr marL="914400" marR="45720" lvl="1" indent="-457200">
              <a:spcBef>
                <a:spcPct val="20000"/>
              </a:spcBef>
              <a:buClr>
                <a:prstClr val="black"/>
              </a:buClr>
              <a:buSzPct val="95000"/>
              <a:defRPr/>
            </a:pPr>
            <a:endParaRPr lang="en-AU" sz="2200" dirty="0">
              <a:solidFill>
                <a:schemeClr val="bg1"/>
              </a:solidFill>
              <a:cs typeface="Arial" pitchFamily="34" charset="0"/>
            </a:endParaRPr>
          </a:p>
          <a:p>
            <a:pPr marL="914400" marR="45720" lvl="1" indent="-457200">
              <a:spcBef>
                <a:spcPct val="20000"/>
              </a:spcBef>
              <a:buClr>
                <a:prstClr val="black"/>
              </a:buClr>
              <a:buSzPct val="95000"/>
              <a:defRPr/>
            </a:pPr>
            <a:endParaRPr lang="en-AU" sz="2200" dirty="0">
              <a:solidFill>
                <a:schemeClr val="bg1"/>
              </a:solidFill>
              <a:cs typeface="Arial" pitchFamily="34" charset="0"/>
            </a:endParaRPr>
          </a:p>
          <a:p>
            <a:pPr marL="914400" marR="45720" lvl="1" indent="-457200">
              <a:spcBef>
                <a:spcPct val="20000"/>
              </a:spcBef>
              <a:buClr>
                <a:prstClr val="black"/>
              </a:buClr>
              <a:buSzPct val="95000"/>
              <a:defRPr/>
            </a:pPr>
            <a:endParaRPr lang="en-AU" sz="2200" dirty="0">
              <a:solidFill>
                <a:schemeClr val="bg1"/>
              </a:solidFill>
              <a:cs typeface="Arial" pitchFamily="34" charset="0"/>
            </a:endParaRPr>
          </a:p>
          <a:p>
            <a:pPr marL="914400" marR="45720" lvl="1" indent="-457200">
              <a:spcBef>
                <a:spcPct val="20000"/>
              </a:spcBef>
              <a:buClr>
                <a:prstClr val="black"/>
              </a:buClr>
              <a:buSzPct val="95000"/>
              <a:defRPr/>
            </a:pPr>
            <a:endParaRPr lang="en-AU" sz="2200" dirty="0">
              <a:solidFill>
                <a:schemeClr val="bg1"/>
              </a:solidFill>
              <a:cs typeface="Arial" pitchFamily="34" charset="0"/>
            </a:endParaRPr>
          </a:p>
          <a:p>
            <a:pPr marL="914400" marR="45720" lvl="1" indent="-457200">
              <a:spcBef>
                <a:spcPct val="20000"/>
              </a:spcBef>
              <a:buClr>
                <a:prstClr val="black"/>
              </a:buClr>
              <a:buSzPct val="95000"/>
              <a:buFontTx/>
              <a:buChar char="-"/>
              <a:defRPr/>
            </a:pPr>
            <a:endParaRPr lang="en-AU" sz="2200" dirty="0">
              <a:solidFill>
                <a:schemeClr val="bg1"/>
              </a:solidFill>
              <a:cs typeface="Arial" pitchFamily="34" charset="0"/>
            </a:endParaRPr>
          </a:p>
          <a:p>
            <a:pPr marL="457200" marR="45720" indent="-457200">
              <a:spcBef>
                <a:spcPct val="20000"/>
              </a:spcBef>
              <a:buClr>
                <a:prstClr val="black"/>
              </a:buClr>
              <a:buSzPct val="95000"/>
              <a:defRPr/>
            </a:pPr>
            <a:r>
              <a:rPr lang="en-AU" sz="2200" dirty="0">
                <a:solidFill>
                  <a:schemeClr val="bg1"/>
                </a:solidFill>
                <a:cs typeface="Arial" pitchFamily="34" charset="0"/>
              </a:rPr>
              <a:t>	 </a:t>
            </a:r>
          </a:p>
          <a:p>
            <a:pPr marR="45720">
              <a:spcBef>
                <a:spcPct val="20000"/>
              </a:spcBef>
              <a:buClr>
                <a:prstClr val="black"/>
              </a:buClr>
              <a:buSzPct val="95000"/>
              <a:buFont typeface="Arial" pitchFamily="34" charset="0"/>
              <a:buChar char="•"/>
              <a:defRPr/>
            </a:pPr>
            <a:endParaRPr lang="en-AU" sz="2200" dirty="0">
              <a:solidFill>
                <a:schemeClr val="bg1"/>
              </a:solidFill>
              <a:cs typeface="Arial" pitchFamily="34" charset="0"/>
            </a:endParaRPr>
          </a:p>
          <a:p>
            <a:pPr marR="45720">
              <a:spcBef>
                <a:spcPct val="20000"/>
              </a:spcBef>
              <a:buClr>
                <a:prstClr val="black"/>
              </a:buClr>
              <a:buSzPct val="95000"/>
              <a:buFont typeface="Arial" pitchFamily="34" charset="0"/>
              <a:buChar char="•"/>
              <a:defRPr/>
            </a:pPr>
            <a:endParaRPr lang="en-AU" sz="2200" dirty="0">
              <a:solidFill>
                <a:schemeClr val="bg1"/>
              </a:solidFill>
              <a:cs typeface="Arial" pitchFamily="34" charset="0"/>
            </a:endParaRPr>
          </a:p>
        </p:txBody>
      </p:sp>
      <p:sp>
        <p:nvSpPr>
          <p:cNvPr id="11" name="Subtitle 2"/>
          <p:cNvSpPr txBox="1">
            <a:spLocks/>
          </p:cNvSpPr>
          <p:nvPr/>
        </p:nvSpPr>
        <p:spPr>
          <a:xfrm>
            <a:off x="216024" y="2105967"/>
            <a:ext cx="4716016" cy="2475161"/>
          </a:xfrm>
          <a:prstGeom prst="rect">
            <a:avLst/>
          </a:prstGeom>
          <a:ln>
            <a:noFill/>
          </a:ln>
        </p:spPr>
        <p:txBody>
          <a:bodyPr vert="horz" lIns="0" rIns="18288" anchor="ctr">
            <a:noAutofit/>
          </a:bodyPr>
          <a:lstStyle/>
          <a:p>
            <a:endParaRPr lang="en-AU" sz="2600" b="1" dirty="0" smtClean="0"/>
          </a:p>
          <a:p>
            <a:endParaRPr lang="en-AU" sz="2600" b="1" dirty="0"/>
          </a:p>
          <a:p>
            <a:endParaRPr lang="en-AU" sz="2600" b="1" dirty="0" smtClean="0"/>
          </a:p>
          <a:p>
            <a:endParaRPr lang="en-AU" sz="2600" b="1" dirty="0"/>
          </a:p>
          <a:p>
            <a:endParaRPr lang="en-AU" sz="2600" b="1" dirty="0" smtClean="0"/>
          </a:p>
          <a:p>
            <a:endParaRPr lang="en-AU" sz="2600" b="1" dirty="0"/>
          </a:p>
          <a:p>
            <a:endParaRPr lang="en-AU" sz="2600" b="1" dirty="0" smtClean="0"/>
          </a:p>
          <a:p>
            <a:r>
              <a:rPr lang="en-AU" sz="2400" b="1" dirty="0">
                <a:solidFill>
                  <a:schemeClr val="tx1">
                    <a:lumMod val="50000"/>
                  </a:schemeClr>
                </a:solidFill>
              </a:rPr>
              <a:t>=</a:t>
            </a:r>
            <a:r>
              <a:rPr lang="en-AU" sz="2400" b="1" dirty="0" smtClean="0">
                <a:solidFill>
                  <a:schemeClr val="tx1">
                    <a:lumMod val="50000"/>
                  </a:schemeClr>
                </a:solidFill>
              </a:rPr>
              <a:t> </a:t>
            </a:r>
            <a:r>
              <a:rPr lang="en-AU" sz="2400" b="1" dirty="0">
                <a:solidFill>
                  <a:schemeClr val="tx1">
                    <a:lumMod val="50000"/>
                  </a:schemeClr>
                </a:solidFill>
              </a:rPr>
              <a:t>B</a:t>
            </a:r>
            <a:r>
              <a:rPr lang="en-AU" sz="2400" b="1" dirty="0" smtClean="0">
                <a:solidFill>
                  <a:schemeClr val="tx1">
                    <a:lumMod val="50000"/>
                  </a:schemeClr>
                </a:solidFill>
              </a:rPr>
              <a:t>ite volume (g) </a:t>
            </a:r>
            <a:r>
              <a:rPr lang="en-AU" sz="2400" b="1" dirty="0">
                <a:solidFill>
                  <a:schemeClr val="tx1">
                    <a:lumMod val="50000"/>
                  </a:schemeClr>
                </a:solidFill>
              </a:rPr>
              <a:t>×</a:t>
            </a:r>
            <a:r>
              <a:rPr lang="en-AU" sz="2400" b="1" dirty="0" smtClean="0">
                <a:solidFill>
                  <a:schemeClr val="tx1">
                    <a:lumMod val="50000"/>
                  </a:schemeClr>
                </a:solidFill>
              </a:rPr>
              <a:t> # of bites/day</a:t>
            </a:r>
          </a:p>
          <a:p>
            <a:r>
              <a:rPr lang="en-AU" sz="2400" b="1" dirty="0" smtClean="0">
                <a:solidFill>
                  <a:schemeClr val="tx1">
                    <a:lumMod val="50000"/>
                  </a:schemeClr>
                </a:solidFill>
              </a:rPr>
              <a:t>	</a:t>
            </a:r>
            <a:r>
              <a:rPr lang="en-AU" sz="2400" b="1" dirty="0" smtClean="0">
                <a:solidFill>
                  <a:schemeClr val="tx1">
                    <a:lumMod val="50000"/>
                  </a:schemeClr>
                </a:solidFill>
              </a:rPr>
              <a:t>- sparse </a:t>
            </a:r>
            <a:r>
              <a:rPr lang="en-AU" sz="2400" b="1" dirty="0" smtClean="0">
                <a:solidFill>
                  <a:schemeClr val="tx1">
                    <a:lumMod val="50000"/>
                  </a:schemeClr>
                </a:solidFill>
              </a:rPr>
              <a:t>turf </a:t>
            </a:r>
            <a:r>
              <a:rPr lang="en-AU" sz="2400" b="1" dirty="0" smtClean="0">
                <a:solidFill>
                  <a:schemeClr val="tx1">
                    <a:lumMod val="50000"/>
                  </a:schemeClr>
                </a:solidFill>
              </a:rPr>
              <a:t>data</a:t>
            </a:r>
            <a:endParaRPr lang="en-AU" sz="2400" b="1" dirty="0" smtClean="0">
              <a:solidFill>
                <a:schemeClr val="tx1">
                  <a:lumMod val="50000"/>
                </a:schemeClr>
              </a:solidFill>
            </a:endParaRPr>
          </a:p>
          <a:p>
            <a:endParaRPr lang="en-AU" sz="2400" b="1" dirty="0"/>
          </a:p>
          <a:p>
            <a:endParaRPr lang="en-AU" sz="2400" b="1" dirty="0" smtClean="0"/>
          </a:p>
          <a:p>
            <a:endParaRPr lang="en-AU" sz="2400" b="1" dirty="0" smtClean="0"/>
          </a:p>
          <a:p>
            <a:endParaRPr lang="en-AU" sz="2400" b="1" dirty="0" smtClean="0"/>
          </a:p>
          <a:p>
            <a:r>
              <a:rPr lang="en-AU" sz="2400" b="1" dirty="0" smtClean="0"/>
              <a:t>=  </a:t>
            </a:r>
            <a:r>
              <a:rPr lang="en-AU" sz="2400" b="1" dirty="0"/>
              <a:t>B</a:t>
            </a:r>
            <a:r>
              <a:rPr lang="en-AU" sz="2400" b="1" dirty="0" smtClean="0"/>
              <a:t>ite size (m</a:t>
            </a:r>
            <a:r>
              <a:rPr lang="en-AU" sz="2400" b="1" baseline="30000" dirty="0" smtClean="0"/>
              <a:t>2</a:t>
            </a:r>
            <a:r>
              <a:rPr lang="en-AU" sz="2400" b="1" dirty="0" smtClean="0"/>
              <a:t>) </a:t>
            </a:r>
            <a:r>
              <a:rPr lang="en-AU" sz="2400" b="1" dirty="0"/>
              <a:t>× # of </a:t>
            </a:r>
            <a:r>
              <a:rPr lang="en-AU" sz="2400" b="1" dirty="0" smtClean="0"/>
              <a:t>bites/day</a:t>
            </a:r>
            <a:endParaRPr lang="en-AU" sz="2400" b="1" dirty="0"/>
          </a:p>
          <a:p>
            <a:endParaRPr lang="en-AU" sz="2400" b="1" dirty="0" smtClean="0"/>
          </a:p>
          <a:p>
            <a:pPr marL="342900" marR="45720" lvl="0" indent="-342900">
              <a:spcBef>
                <a:spcPct val="20000"/>
              </a:spcBef>
              <a:buClr>
                <a:schemeClr val="accent3"/>
              </a:buClr>
              <a:buSzPct val="95000"/>
              <a:buFontTx/>
              <a:buChar char="-"/>
              <a:defRPr/>
            </a:pPr>
            <a:endParaRPr lang="en-AU" sz="2600" dirty="0" smtClean="0">
              <a:cs typeface="Arial" pitchFamily="34" charset="0"/>
            </a:endParaRPr>
          </a:p>
          <a:p>
            <a:pPr marL="914400" marR="45720" lvl="1" indent="-457200">
              <a:spcBef>
                <a:spcPct val="20000"/>
              </a:spcBef>
              <a:buClr>
                <a:prstClr val="black"/>
              </a:buClr>
              <a:buSzPct val="95000"/>
              <a:defRPr/>
            </a:pPr>
            <a:endParaRPr lang="en-AU" sz="2600" dirty="0">
              <a:cs typeface="Arial" pitchFamily="34" charset="0"/>
            </a:endParaRPr>
          </a:p>
          <a:p>
            <a:pPr marL="914400" marR="45720" lvl="1" indent="-457200">
              <a:spcBef>
                <a:spcPct val="20000"/>
              </a:spcBef>
              <a:buClr>
                <a:prstClr val="black"/>
              </a:buClr>
              <a:buSzPct val="95000"/>
              <a:defRPr/>
            </a:pPr>
            <a:endParaRPr lang="en-AU" sz="2600" dirty="0">
              <a:cs typeface="Arial" pitchFamily="34" charset="0"/>
            </a:endParaRPr>
          </a:p>
          <a:p>
            <a:pPr marL="914400" marR="45720" lvl="1" indent="-457200">
              <a:spcBef>
                <a:spcPct val="20000"/>
              </a:spcBef>
              <a:buClr>
                <a:prstClr val="black"/>
              </a:buClr>
              <a:buSzPct val="95000"/>
              <a:defRPr/>
            </a:pPr>
            <a:endParaRPr lang="en-AU" sz="2600" dirty="0">
              <a:cs typeface="Arial" pitchFamily="34" charset="0"/>
            </a:endParaRPr>
          </a:p>
          <a:p>
            <a:pPr marL="914400" marR="45720" lvl="1" indent="-457200">
              <a:spcBef>
                <a:spcPct val="20000"/>
              </a:spcBef>
              <a:buClr>
                <a:prstClr val="black"/>
              </a:buClr>
              <a:buSzPct val="95000"/>
              <a:defRPr/>
            </a:pPr>
            <a:endParaRPr lang="en-AU" sz="2600" dirty="0">
              <a:cs typeface="Arial" pitchFamily="34" charset="0"/>
            </a:endParaRPr>
          </a:p>
          <a:p>
            <a:pPr marL="914400" marR="45720" lvl="1" indent="-457200">
              <a:spcBef>
                <a:spcPct val="20000"/>
              </a:spcBef>
              <a:buClr>
                <a:prstClr val="black"/>
              </a:buClr>
              <a:buSzPct val="95000"/>
              <a:buFontTx/>
              <a:buChar char="-"/>
              <a:defRPr/>
            </a:pPr>
            <a:endParaRPr lang="en-AU" sz="2600" dirty="0">
              <a:cs typeface="Arial" pitchFamily="34" charset="0"/>
            </a:endParaRPr>
          </a:p>
          <a:p>
            <a:pPr marL="457200" marR="45720" indent="-457200">
              <a:spcBef>
                <a:spcPct val="20000"/>
              </a:spcBef>
              <a:buClr>
                <a:prstClr val="black"/>
              </a:buClr>
              <a:buSzPct val="95000"/>
              <a:defRPr/>
            </a:pPr>
            <a:r>
              <a:rPr lang="en-AU" sz="2600" dirty="0">
                <a:cs typeface="Arial" pitchFamily="34" charset="0"/>
              </a:rPr>
              <a:t>	 </a:t>
            </a:r>
          </a:p>
          <a:p>
            <a:pPr marR="45720">
              <a:spcBef>
                <a:spcPct val="20000"/>
              </a:spcBef>
              <a:buClr>
                <a:prstClr val="black"/>
              </a:buClr>
              <a:buSzPct val="95000"/>
              <a:buFont typeface="Arial" pitchFamily="34" charset="0"/>
              <a:buChar char="•"/>
              <a:defRPr/>
            </a:pPr>
            <a:endParaRPr lang="en-AU" sz="2600" dirty="0">
              <a:cs typeface="Arial" pitchFamily="34" charset="0"/>
            </a:endParaRPr>
          </a:p>
          <a:p>
            <a:pPr marR="45720">
              <a:spcBef>
                <a:spcPct val="20000"/>
              </a:spcBef>
              <a:buClr>
                <a:prstClr val="black"/>
              </a:buClr>
              <a:buSzPct val="95000"/>
              <a:buFont typeface="Arial" pitchFamily="34" charset="0"/>
              <a:buChar char="•"/>
              <a:defRPr/>
            </a:pPr>
            <a:endParaRPr lang="en-AU" sz="2600" dirty="0">
              <a:cs typeface="Arial" pitchFamily="34" charset="0"/>
            </a:endParaRPr>
          </a:p>
        </p:txBody>
      </p:sp>
      <p:pic>
        <p:nvPicPr>
          <p:cNvPr id="15" name="Picture 4"/>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7952696" y="476672"/>
            <a:ext cx="1011792" cy="784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5580113" y="471518"/>
            <a:ext cx="1080120" cy="831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itle 1"/>
          <p:cNvSpPr txBox="1">
            <a:spLocks/>
          </p:cNvSpPr>
          <p:nvPr/>
        </p:nvSpPr>
        <p:spPr>
          <a:xfrm>
            <a:off x="-36512" y="-171400"/>
            <a:ext cx="9144000" cy="642918"/>
          </a:xfrm>
          <a:prstGeom prst="rect">
            <a:avLst/>
          </a:prstGeom>
        </p:spPr>
        <p:txBody>
          <a:bodyPr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AU" sz="2800" b="1" dirty="0" smtClean="0">
                <a:solidFill>
                  <a:srgbClr val="00B0F0"/>
                </a:solidFill>
                <a:effectLst>
                  <a:outerShdw blurRad="50000" dist="30000" dir="5400000" algn="tl" rotWithShape="0">
                    <a:srgbClr val="000000">
                      <a:alpha val="30000"/>
                    </a:srgbClr>
                  </a:outerShdw>
                </a:effectLst>
                <a:latin typeface="+mj-lt"/>
                <a:ea typeface="+mj-ea"/>
                <a:cs typeface="Arial" pitchFamily="34" charset="0"/>
              </a:rPr>
              <a:t>Individual Grazing Impact</a:t>
            </a:r>
            <a:endParaRPr kumimoji="0" lang="en-AU" sz="2800" b="1" i="0" u="none" strike="noStrike" kern="1200" cap="none" spc="0" normalizeH="0" baseline="0" noProof="0" dirty="0">
              <a:ln>
                <a:noFill/>
              </a:ln>
              <a:solidFill>
                <a:srgbClr val="00B0F0"/>
              </a:solidFill>
              <a:effectLst>
                <a:outerShdw blurRad="50000" dist="30000" dir="5400000" algn="tl" rotWithShape="0">
                  <a:srgbClr val="000000">
                    <a:alpha val="30000"/>
                  </a:srgbClr>
                </a:outerShdw>
              </a:effectLst>
              <a:uLnTx/>
              <a:uFillTx/>
              <a:latin typeface="+mj-lt"/>
              <a:ea typeface="+mj-ea"/>
              <a:cs typeface="Arial" pitchFamily="34"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3206895381"/>
              </p:ext>
            </p:extLst>
          </p:nvPr>
        </p:nvGraphicFramePr>
        <p:xfrm>
          <a:off x="4620811" y="3514699"/>
          <a:ext cx="4459227" cy="3298677"/>
        </p:xfrm>
        <a:graphic>
          <a:graphicData uri="http://schemas.openxmlformats.org/presentationml/2006/ole">
            <mc:AlternateContent xmlns:mc="http://schemas.openxmlformats.org/markup-compatibility/2006">
              <mc:Choice xmlns:v="urn:schemas-microsoft-com:vml" Requires="v">
                <p:oleObj spid="_x0000_s18503" name="SPW 11.0 Graph" r:id="rId9" imgW="5532120" imgH="4093200" progId="SigmaPlotGraphicObject.10">
                  <p:embed/>
                </p:oleObj>
              </mc:Choice>
              <mc:Fallback>
                <p:oleObj name="SPW 11.0 Graph" r:id="rId9" imgW="5532120" imgH="4093200" progId="SigmaPlotGraphicObject.10">
                  <p:embed/>
                  <p:pic>
                    <p:nvPicPr>
                      <p:cNvPr id="0" name=""/>
                      <p:cNvPicPr/>
                      <p:nvPr/>
                    </p:nvPicPr>
                    <p:blipFill>
                      <a:blip r:embed="rId10"/>
                      <a:stretch>
                        <a:fillRect/>
                      </a:stretch>
                    </p:blipFill>
                    <p:spPr>
                      <a:xfrm>
                        <a:off x="4620811" y="3514699"/>
                        <a:ext cx="4459227" cy="3298677"/>
                      </a:xfrm>
                      <a:prstGeom prst="rect">
                        <a:avLst/>
                      </a:prstGeom>
                    </p:spPr>
                  </p:pic>
                </p:oleObj>
              </mc:Fallback>
            </mc:AlternateContent>
          </a:graphicData>
        </a:graphic>
      </p:graphicFrame>
      <p:sp>
        <p:nvSpPr>
          <p:cNvPr id="9" name="Subtitle 2"/>
          <p:cNvSpPr txBox="1">
            <a:spLocks/>
          </p:cNvSpPr>
          <p:nvPr/>
        </p:nvSpPr>
        <p:spPr>
          <a:xfrm>
            <a:off x="5580112" y="3501008"/>
            <a:ext cx="4164555" cy="648072"/>
          </a:xfrm>
          <a:prstGeom prst="rect">
            <a:avLst/>
          </a:prstGeom>
          <a:ln>
            <a:noFill/>
          </a:ln>
        </p:spPr>
        <p:txBody>
          <a:bodyPr vert="horz" lIns="0" rIns="18288" anchor="ctr">
            <a:noAutofit/>
          </a:bodyPr>
          <a:lstStyle/>
          <a:p>
            <a:endParaRPr lang="en-AU" sz="2200" dirty="0" smtClean="0">
              <a:solidFill>
                <a:schemeClr val="bg1"/>
              </a:solidFill>
            </a:endParaRPr>
          </a:p>
          <a:p>
            <a:endParaRPr lang="en-AU" sz="2200" dirty="0">
              <a:solidFill>
                <a:schemeClr val="bg1"/>
              </a:solidFill>
            </a:endParaRPr>
          </a:p>
          <a:p>
            <a:endParaRPr lang="en-AU" sz="2200" dirty="0" smtClean="0">
              <a:solidFill>
                <a:schemeClr val="bg1"/>
              </a:solidFill>
            </a:endParaRPr>
          </a:p>
          <a:p>
            <a:endParaRPr lang="en-AU" sz="2200" dirty="0">
              <a:solidFill>
                <a:schemeClr val="bg1"/>
              </a:solidFill>
            </a:endParaRPr>
          </a:p>
          <a:p>
            <a:endParaRPr lang="en-AU" sz="2200" dirty="0" smtClean="0">
              <a:solidFill>
                <a:schemeClr val="bg1"/>
              </a:solidFill>
            </a:endParaRPr>
          </a:p>
          <a:p>
            <a:endParaRPr lang="en-AU" sz="2200" dirty="0">
              <a:solidFill>
                <a:schemeClr val="bg1"/>
              </a:solidFill>
            </a:endParaRPr>
          </a:p>
          <a:p>
            <a:endParaRPr lang="en-AU" sz="2200" dirty="0" smtClean="0">
              <a:solidFill>
                <a:schemeClr val="bg1"/>
              </a:solidFill>
            </a:endParaRPr>
          </a:p>
          <a:p>
            <a:endParaRPr lang="en-AU" sz="2200" dirty="0">
              <a:solidFill>
                <a:schemeClr val="bg1"/>
              </a:solidFill>
            </a:endParaRPr>
          </a:p>
          <a:p>
            <a:endParaRPr lang="en-AU" sz="2200" dirty="0" smtClean="0">
              <a:solidFill>
                <a:schemeClr val="bg1"/>
              </a:solidFill>
            </a:endParaRPr>
          </a:p>
          <a:p>
            <a:endParaRPr lang="en-AU" sz="2200" dirty="0">
              <a:solidFill>
                <a:schemeClr val="bg1"/>
              </a:solidFill>
            </a:endParaRPr>
          </a:p>
          <a:p>
            <a:r>
              <a:rPr lang="en-AU" sz="2200" dirty="0" smtClean="0">
                <a:solidFill>
                  <a:schemeClr val="bg1"/>
                </a:solidFill>
              </a:rPr>
              <a:t>Area grazed   (m</a:t>
            </a:r>
            <a:r>
              <a:rPr lang="en-AU" sz="2200" baseline="30000" dirty="0" smtClean="0">
                <a:solidFill>
                  <a:schemeClr val="bg1"/>
                </a:solidFill>
              </a:rPr>
              <a:t>2</a:t>
            </a:r>
            <a:r>
              <a:rPr lang="en-AU" sz="2200" dirty="0" smtClean="0">
                <a:solidFill>
                  <a:schemeClr val="bg1"/>
                </a:solidFill>
              </a:rPr>
              <a:t> day</a:t>
            </a:r>
            <a:r>
              <a:rPr lang="en-AU" sz="2200" baseline="30000" dirty="0" smtClean="0">
                <a:solidFill>
                  <a:schemeClr val="bg1"/>
                </a:solidFill>
              </a:rPr>
              <a:t>-1</a:t>
            </a:r>
            <a:r>
              <a:rPr lang="en-AU" sz="2200" dirty="0">
                <a:solidFill>
                  <a:schemeClr val="bg1"/>
                </a:solidFill>
              </a:rPr>
              <a:t> )</a:t>
            </a:r>
            <a:endParaRPr lang="en-AU" sz="2200" baseline="30000" dirty="0" smtClean="0">
              <a:solidFill>
                <a:schemeClr val="bg1"/>
              </a:solidFill>
            </a:endParaRPr>
          </a:p>
          <a:p>
            <a:pPr marL="342900" marR="45720" lvl="0" indent="-342900">
              <a:spcBef>
                <a:spcPct val="20000"/>
              </a:spcBef>
              <a:buClr>
                <a:schemeClr val="accent3"/>
              </a:buClr>
              <a:buSzPct val="95000"/>
              <a:buFontTx/>
              <a:buChar char="-"/>
              <a:defRPr/>
            </a:pPr>
            <a:endParaRPr lang="en-AU" sz="2200" dirty="0" smtClean="0">
              <a:solidFill>
                <a:schemeClr val="bg1"/>
              </a:solidFill>
              <a:cs typeface="Arial" pitchFamily="34" charset="0"/>
            </a:endParaRPr>
          </a:p>
          <a:p>
            <a:pPr marL="914400" marR="45720" lvl="1" indent="-457200">
              <a:spcBef>
                <a:spcPct val="20000"/>
              </a:spcBef>
              <a:buClr>
                <a:prstClr val="black"/>
              </a:buClr>
              <a:buSzPct val="95000"/>
              <a:defRPr/>
            </a:pPr>
            <a:endParaRPr lang="en-AU" sz="2200" dirty="0">
              <a:solidFill>
                <a:schemeClr val="bg1"/>
              </a:solidFill>
              <a:cs typeface="Arial" pitchFamily="34" charset="0"/>
            </a:endParaRPr>
          </a:p>
          <a:p>
            <a:pPr marL="914400" marR="45720" lvl="1" indent="-457200">
              <a:spcBef>
                <a:spcPct val="20000"/>
              </a:spcBef>
              <a:buClr>
                <a:prstClr val="black"/>
              </a:buClr>
              <a:buSzPct val="95000"/>
              <a:defRPr/>
            </a:pPr>
            <a:endParaRPr lang="en-AU" sz="2200" dirty="0">
              <a:solidFill>
                <a:schemeClr val="bg1"/>
              </a:solidFill>
              <a:cs typeface="Arial" pitchFamily="34" charset="0"/>
            </a:endParaRPr>
          </a:p>
          <a:p>
            <a:pPr marL="914400" marR="45720" lvl="1" indent="-457200">
              <a:spcBef>
                <a:spcPct val="20000"/>
              </a:spcBef>
              <a:buClr>
                <a:prstClr val="black"/>
              </a:buClr>
              <a:buSzPct val="95000"/>
              <a:defRPr/>
            </a:pPr>
            <a:endParaRPr lang="en-AU" sz="2200" dirty="0">
              <a:solidFill>
                <a:schemeClr val="bg1"/>
              </a:solidFill>
              <a:cs typeface="Arial" pitchFamily="34" charset="0"/>
            </a:endParaRPr>
          </a:p>
          <a:p>
            <a:pPr marL="914400" marR="45720" lvl="1" indent="-457200">
              <a:spcBef>
                <a:spcPct val="20000"/>
              </a:spcBef>
              <a:buClr>
                <a:prstClr val="black"/>
              </a:buClr>
              <a:buSzPct val="95000"/>
              <a:defRPr/>
            </a:pPr>
            <a:endParaRPr lang="en-AU" sz="2200" dirty="0">
              <a:solidFill>
                <a:schemeClr val="bg1"/>
              </a:solidFill>
              <a:cs typeface="Arial" pitchFamily="34" charset="0"/>
            </a:endParaRPr>
          </a:p>
          <a:p>
            <a:pPr marL="914400" marR="45720" lvl="1" indent="-457200">
              <a:spcBef>
                <a:spcPct val="20000"/>
              </a:spcBef>
              <a:buClr>
                <a:prstClr val="black"/>
              </a:buClr>
              <a:buSzPct val="95000"/>
              <a:buFontTx/>
              <a:buChar char="-"/>
              <a:defRPr/>
            </a:pPr>
            <a:endParaRPr lang="en-AU" sz="2200" dirty="0">
              <a:solidFill>
                <a:schemeClr val="bg1"/>
              </a:solidFill>
              <a:cs typeface="Arial" pitchFamily="34" charset="0"/>
            </a:endParaRPr>
          </a:p>
          <a:p>
            <a:pPr marL="457200" marR="45720" indent="-457200">
              <a:spcBef>
                <a:spcPct val="20000"/>
              </a:spcBef>
              <a:buClr>
                <a:prstClr val="black"/>
              </a:buClr>
              <a:buSzPct val="95000"/>
              <a:defRPr/>
            </a:pPr>
            <a:r>
              <a:rPr lang="en-AU" sz="2200" dirty="0">
                <a:solidFill>
                  <a:schemeClr val="bg1"/>
                </a:solidFill>
                <a:cs typeface="Arial" pitchFamily="34" charset="0"/>
              </a:rPr>
              <a:t>	 </a:t>
            </a:r>
          </a:p>
          <a:p>
            <a:pPr marR="45720">
              <a:spcBef>
                <a:spcPct val="20000"/>
              </a:spcBef>
              <a:buClr>
                <a:prstClr val="black"/>
              </a:buClr>
              <a:buSzPct val="95000"/>
              <a:buFont typeface="Arial" pitchFamily="34" charset="0"/>
              <a:buChar char="•"/>
              <a:defRPr/>
            </a:pPr>
            <a:endParaRPr lang="en-AU" sz="2200" dirty="0">
              <a:solidFill>
                <a:schemeClr val="bg1"/>
              </a:solidFill>
              <a:cs typeface="Arial" pitchFamily="34" charset="0"/>
            </a:endParaRPr>
          </a:p>
          <a:p>
            <a:pPr marR="45720">
              <a:spcBef>
                <a:spcPct val="20000"/>
              </a:spcBef>
              <a:buClr>
                <a:prstClr val="black"/>
              </a:buClr>
              <a:buSzPct val="95000"/>
              <a:buFont typeface="Arial" pitchFamily="34" charset="0"/>
              <a:buChar char="•"/>
              <a:defRPr/>
            </a:pPr>
            <a:endParaRPr lang="en-AU" sz="2200" dirty="0">
              <a:solidFill>
                <a:schemeClr val="bg1"/>
              </a:solidFill>
              <a:cs typeface="Arial" pitchFamily="34" charset="0"/>
            </a:endParaRPr>
          </a:p>
        </p:txBody>
      </p:sp>
      <p:cxnSp>
        <p:nvCxnSpPr>
          <p:cNvPr id="6" name="Straight Connector 5"/>
          <p:cNvCxnSpPr/>
          <p:nvPr/>
        </p:nvCxnSpPr>
        <p:spPr>
          <a:xfrm flipH="1">
            <a:off x="6948264" y="471518"/>
            <a:ext cx="72008" cy="6269850"/>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971600" y="6516052"/>
            <a:ext cx="2664126" cy="369332"/>
          </a:xfrm>
          <a:prstGeom prst="rect">
            <a:avLst/>
          </a:prstGeom>
        </p:spPr>
        <p:txBody>
          <a:bodyPr wrap="none">
            <a:spAutoFit/>
          </a:bodyPr>
          <a:lstStyle/>
          <a:p>
            <a:pPr lvl="0" algn="r"/>
            <a:r>
              <a:rPr lang="en-AU" b="1" dirty="0">
                <a:cs typeface="Arial" pitchFamily="34" charset="0"/>
              </a:rPr>
              <a:t>(Purcell &amp; Bellwood 1993)</a:t>
            </a:r>
            <a:endParaRPr lang="en-AU" sz="2800" b="1" dirty="0">
              <a:cs typeface="Arial" pitchFamily="34" charset="0"/>
            </a:endParaRPr>
          </a:p>
        </p:txBody>
      </p:sp>
      <p:pic>
        <p:nvPicPr>
          <p:cNvPr id="17" name="Picture 3"/>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a:stretch/>
        </p:blipFill>
        <p:spPr bwMode="auto">
          <a:xfrm>
            <a:off x="302854" y="4483918"/>
            <a:ext cx="1914525"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a:stretch/>
        </p:blipFill>
        <p:spPr bwMode="auto">
          <a:xfrm>
            <a:off x="2441451" y="4496519"/>
            <a:ext cx="1914525"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7265324" y="4451064"/>
            <a:ext cx="710446" cy="400110"/>
          </a:xfrm>
          <a:prstGeom prst="rect">
            <a:avLst/>
          </a:prstGeom>
          <a:noFill/>
        </p:spPr>
        <p:txBody>
          <a:bodyPr wrap="square" rtlCol="0">
            <a:spAutoFit/>
          </a:bodyPr>
          <a:lstStyle/>
          <a:p>
            <a:r>
              <a:rPr lang="en-AU" sz="2000" dirty="0" smtClean="0">
                <a:solidFill>
                  <a:schemeClr val="bg1"/>
                </a:solidFill>
              </a:rPr>
              <a:t>0.9 </a:t>
            </a:r>
            <a:endParaRPr lang="en-AU" sz="2000" dirty="0">
              <a:solidFill>
                <a:schemeClr val="bg1"/>
              </a:solidFill>
            </a:endParaRPr>
          </a:p>
        </p:txBody>
      </p:sp>
      <p:sp>
        <p:nvSpPr>
          <p:cNvPr id="20" name="TextBox 19"/>
          <p:cNvSpPr txBox="1"/>
          <p:nvPr/>
        </p:nvSpPr>
        <p:spPr>
          <a:xfrm>
            <a:off x="5925638" y="5981218"/>
            <a:ext cx="936104" cy="400110"/>
          </a:xfrm>
          <a:prstGeom prst="rect">
            <a:avLst/>
          </a:prstGeom>
          <a:noFill/>
        </p:spPr>
        <p:txBody>
          <a:bodyPr wrap="square" rtlCol="0">
            <a:spAutoFit/>
          </a:bodyPr>
          <a:lstStyle/>
          <a:p>
            <a:r>
              <a:rPr lang="en-AU" sz="2000" dirty="0" smtClean="0">
                <a:solidFill>
                  <a:schemeClr val="bg1"/>
                </a:solidFill>
              </a:rPr>
              <a:t>0.003 </a:t>
            </a:r>
            <a:endParaRPr lang="en-AU" sz="2000" dirty="0">
              <a:solidFill>
                <a:schemeClr val="bg1"/>
              </a:solidFill>
            </a:endParaRPr>
          </a:p>
        </p:txBody>
      </p:sp>
      <p:sp>
        <p:nvSpPr>
          <p:cNvPr id="21" name="TextBox 20"/>
          <p:cNvSpPr txBox="1"/>
          <p:nvPr/>
        </p:nvSpPr>
        <p:spPr>
          <a:xfrm>
            <a:off x="7236296" y="2132856"/>
            <a:ext cx="710446" cy="400110"/>
          </a:xfrm>
          <a:prstGeom prst="rect">
            <a:avLst/>
          </a:prstGeom>
          <a:noFill/>
        </p:spPr>
        <p:txBody>
          <a:bodyPr wrap="square" rtlCol="0">
            <a:spAutoFit/>
          </a:bodyPr>
          <a:lstStyle/>
          <a:p>
            <a:r>
              <a:rPr lang="en-AU" sz="2000" dirty="0" smtClean="0">
                <a:solidFill>
                  <a:schemeClr val="bg1"/>
                </a:solidFill>
              </a:rPr>
              <a:t>0.88 </a:t>
            </a:r>
            <a:endParaRPr lang="en-AU" sz="2000" dirty="0">
              <a:solidFill>
                <a:schemeClr val="bg1"/>
              </a:solidFill>
            </a:endParaRPr>
          </a:p>
        </p:txBody>
      </p:sp>
      <p:sp>
        <p:nvSpPr>
          <p:cNvPr id="22" name="TextBox 21"/>
          <p:cNvSpPr txBox="1"/>
          <p:nvPr/>
        </p:nvSpPr>
        <p:spPr>
          <a:xfrm>
            <a:off x="6012160" y="2308810"/>
            <a:ext cx="710446" cy="400110"/>
          </a:xfrm>
          <a:prstGeom prst="rect">
            <a:avLst/>
          </a:prstGeom>
          <a:noFill/>
        </p:spPr>
        <p:txBody>
          <a:bodyPr wrap="square" rtlCol="0">
            <a:spAutoFit/>
          </a:bodyPr>
          <a:lstStyle/>
          <a:p>
            <a:r>
              <a:rPr lang="en-AU" sz="2000" dirty="0" smtClean="0">
                <a:solidFill>
                  <a:schemeClr val="bg1"/>
                </a:solidFill>
              </a:rPr>
              <a:t>0.07 </a:t>
            </a:r>
            <a:endParaRPr lang="en-AU" sz="2000" dirty="0">
              <a:solidFill>
                <a:schemeClr val="bg1"/>
              </a:solidFill>
            </a:endParaRPr>
          </a:p>
        </p:txBody>
      </p:sp>
      <p:sp>
        <p:nvSpPr>
          <p:cNvPr id="3" name="TextBox 2"/>
          <p:cNvSpPr txBox="1"/>
          <p:nvPr/>
        </p:nvSpPr>
        <p:spPr>
          <a:xfrm>
            <a:off x="323528" y="4149080"/>
            <a:ext cx="2088232" cy="369332"/>
          </a:xfrm>
          <a:prstGeom prst="rect">
            <a:avLst/>
          </a:prstGeom>
          <a:noFill/>
        </p:spPr>
        <p:txBody>
          <a:bodyPr wrap="square" rtlCol="0">
            <a:spAutoFit/>
          </a:bodyPr>
          <a:lstStyle/>
          <a:p>
            <a:r>
              <a:rPr lang="en-AU" dirty="0" smtClean="0"/>
              <a:t>0.002 ± 0.0003 cm</a:t>
            </a:r>
            <a:r>
              <a:rPr lang="en-AU" baseline="30000" dirty="0" smtClean="0"/>
              <a:t>2</a:t>
            </a:r>
            <a:endParaRPr lang="en-AU" baseline="30000" dirty="0"/>
          </a:p>
        </p:txBody>
      </p:sp>
      <p:sp>
        <p:nvSpPr>
          <p:cNvPr id="19" name="TextBox 18"/>
          <p:cNvSpPr txBox="1"/>
          <p:nvPr/>
        </p:nvSpPr>
        <p:spPr>
          <a:xfrm>
            <a:off x="2627784" y="4149080"/>
            <a:ext cx="1677827" cy="369332"/>
          </a:xfrm>
          <a:prstGeom prst="rect">
            <a:avLst/>
          </a:prstGeom>
          <a:noFill/>
        </p:spPr>
        <p:txBody>
          <a:bodyPr wrap="square" rtlCol="0">
            <a:spAutoFit/>
          </a:bodyPr>
          <a:lstStyle/>
          <a:p>
            <a:r>
              <a:rPr lang="en-AU" dirty="0" smtClean="0"/>
              <a:t>0.8 ± 0.03 cm</a:t>
            </a:r>
            <a:r>
              <a:rPr lang="en-AU" baseline="30000" dirty="0" smtClean="0"/>
              <a:t>2</a:t>
            </a:r>
            <a:endParaRPr lang="en-AU" baseline="30000" dirty="0"/>
          </a:p>
        </p:txBody>
      </p:sp>
      <p:sp>
        <p:nvSpPr>
          <p:cNvPr id="23" name="TextBox 22"/>
          <p:cNvSpPr txBox="1"/>
          <p:nvPr/>
        </p:nvSpPr>
        <p:spPr>
          <a:xfrm>
            <a:off x="3110759" y="6208846"/>
            <a:ext cx="1317787" cy="369332"/>
          </a:xfrm>
          <a:prstGeom prst="rect">
            <a:avLst/>
          </a:prstGeom>
          <a:noFill/>
        </p:spPr>
        <p:txBody>
          <a:bodyPr wrap="square" rtlCol="0">
            <a:spAutoFit/>
          </a:bodyPr>
          <a:lstStyle/>
          <a:p>
            <a:r>
              <a:rPr lang="en-AU" dirty="0" smtClean="0">
                <a:solidFill>
                  <a:schemeClr val="bg1"/>
                </a:solidFill>
              </a:rPr>
              <a:t>177.6° gape</a:t>
            </a:r>
            <a:endParaRPr lang="en-AU" baseline="30000" dirty="0">
              <a:solidFill>
                <a:schemeClr val="bg1"/>
              </a:solidFill>
            </a:endParaRPr>
          </a:p>
        </p:txBody>
      </p:sp>
      <p:sp>
        <p:nvSpPr>
          <p:cNvPr id="24" name="TextBox 23"/>
          <p:cNvSpPr txBox="1"/>
          <p:nvPr/>
        </p:nvSpPr>
        <p:spPr>
          <a:xfrm>
            <a:off x="978280" y="6209554"/>
            <a:ext cx="1449566" cy="369332"/>
          </a:xfrm>
          <a:prstGeom prst="rect">
            <a:avLst/>
          </a:prstGeom>
          <a:noFill/>
        </p:spPr>
        <p:txBody>
          <a:bodyPr wrap="square" rtlCol="0">
            <a:spAutoFit/>
          </a:bodyPr>
          <a:lstStyle/>
          <a:p>
            <a:r>
              <a:rPr lang="en-AU" dirty="0" smtClean="0">
                <a:solidFill>
                  <a:schemeClr val="bg1"/>
                </a:solidFill>
              </a:rPr>
              <a:t>112.8° gape</a:t>
            </a:r>
            <a:endParaRPr lang="en-AU" baseline="30000" dirty="0">
              <a:solidFill>
                <a:schemeClr val="bg1"/>
              </a:solidFill>
            </a:endParaRPr>
          </a:p>
        </p:txBody>
      </p:sp>
      <p:sp>
        <p:nvSpPr>
          <p:cNvPr id="5" name="Oval 4"/>
          <p:cNvSpPr/>
          <p:nvPr/>
        </p:nvSpPr>
        <p:spPr>
          <a:xfrm>
            <a:off x="611560" y="4851174"/>
            <a:ext cx="216024" cy="23401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Oval 24"/>
          <p:cNvSpPr/>
          <p:nvPr/>
        </p:nvSpPr>
        <p:spPr>
          <a:xfrm>
            <a:off x="2771800" y="4509120"/>
            <a:ext cx="216024" cy="23401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6" name="Picture 4"/>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2411760" y="4494511"/>
            <a:ext cx="724007" cy="561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309014" y="4465483"/>
            <a:ext cx="711876" cy="547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2"/>
    </p:custDataLst>
    <p:extLst>
      <p:ext uri="{BB962C8B-B14F-4D97-AF65-F5344CB8AC3E}">
        <p14:creationId xmlns:p14="http://schemas.microsoft.com/office/powerpoint/2010/main" val="197223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19" grpId="0"/>
      <p:bldP spid="23" grpId="0"/>
      <p:bldP spid="24" grpId="0"/>
      <p:bldP spid="5"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6" descr="G:\Acanthurid Pics\DSC_0199.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030" y="-27384"/>
            <a:ext cx="9126112" cy="1872208"/>
          </a:xfrm>
          <a:prstGeom prst="rect">
            <a:avLst/>
          </a:prstGeom>
          <a:noFill/>
          <a:effectLst>
            <a:outerShdw blurRad="50800" dist="50800" dir="5400000" algn="ctr" rotWithShape="0">
              <a:srgbClr val="000000">
                <a:alpha val="12000"/>
              </a:srgbClr>
            </a:outerShdw>
          </a:effectLst>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a:xfrm>
            <a:off x="35496" y="-27384"/>
            <a:ext cx="8352928" cy="1440160"/>
          </a:xfrm>
        </p:spPr>
        <p:txBody>
          <a:bodyPr>
            <a:normAutofit/>
          </a:bodyPr>
          <a:lstStyle/>
          <a:p>
            <a:pPr marL="0" lvl="1" algn="l"/>
            <a:r>
              <a:rPr lang="en-AU" sz="3200" b="1" u="sng" dirty="0" smtClean="0">
                <a:solidFill>
                  <a:schemeClr val="tx1"/>
                </a:solidFill>
              </a:rPr>
              <a:t>Fish survey data  - </a:t>
            </a:r>
            <a:r>
              <a:rPr lang="en-AU" sz="2400" b="1" dirty="0" smtClean="0">
                <a:solidFill>
                  <a:schemeClr val="tx1"/>
                </a:solidFill>
                <a:sym typeface="Wingdings" pitchFamily="2" charset="2"/>
              </a:rPr>
              <a:t>Herbivorous fish mean biomass (g/m</a:t>
            </a:r>
            <a:r>
              <a:rPr lang="en-AU" sz="2400" b="1" baseline="30000" dirty="0" smtClean="0">
                <a:solidFill>
                  <a:schemeClr val="tx1"/>
                </a:solidFill>
                <a:sym typeface="Wingdings" pitchFamily="2" charset="2"/>
              </a:rPr>
              <a:t>2</a:t>
            </a:r>
            <a:r>
              <a:rPr lang="en-AU" sz="2400" b="1" dirty="0" smtClean="0">
                <a:solidFill>
                  <a:schemeClr val="tx1"/>
                </a:solidFill>
                <a:sym typeface="Wingdings" pitchFamily="2" charset="2"/>
              </a:rPr>
              <a:t>)</a:t>
            </a:r>
            <a:endParaRPr lang="en-AU" sz="2400" b="1" dirty="0">
              <a:solidFill>
                <a:schemeClr val="tx1"/>
              </a:solidFill>
            </a:endParaRPr>
          </a:p>
          <a:p>
            <a:pPr algn="l"/>
            <a:endParaRPr lang="en-AU" sz="3600" b="1" dirty="0" smtClean="0">
              <a:solidFill>
                <a:schemeClr val="tx1"/>
              </a:solidFill>
            </a:endParaRPr>
          </a:p>
          <a:p>
            <a:pPr algn="l"/>
            <a:endParaRPr lang="en-AU" sz="3600" b="1" dirty="0" smtClean="0">
              <a:solidFill>
                <a:schemeClr val="tx1"/>
              </a:solidFill>
            </a:endParaRPr>
          </a:p>
        </p:txBody>
      </p:sp>
      <p:sp>
        <p:nvSpPr>
          <p:cNvPr id="18" name="TextBox 17"/>
          <p:cNvSpPr txBox="1"/>
          <p:nvPr/>
        </p:nvSpPr>
        <p:spPr>
          <a:xfrm>
            <a:off x="0" y="1939479"/>
            <a:ext cx="8892480" cy="769441"/>
          </a:xfrm>
          <a:prstGeom prst="rect">
            <a:avLst/>
          </a:prstGeom>
          <a:noFill/>
        </p:spPr>
        <p:txBody>
          <a:bodyPr wrap="square" rtlCol="0">
            <a:spAutoFit/>
          </a:bodyPr>
          <a:lstStyle/>
          <a:p>
            <a:r>
              <a:rPr lang="en-AU" sz="2200" b="1" dirty="0" smtClean="0"/>
              <a:t>-&gt; Surgeonfish - dominate </a:t>
            </a:r>
            <a:r>
              <a:rPr lang="en-AU" sz="2200" b="1" dirty="0"/>
              <a:t>biomass at </a:t>
            </a:r>
            <a:r>
              <a:rPr lang="en-AU" sz="2200" b="1" dirty="0" smtClean="0"/>
              <a:t>shallow </a:t>
            </a:r>
            <a:r>
              <a:rPr lang="en-AU" sz="2200" b="1" dirty="0"/>
              <a:t>depths</a:t>
            </a:r>
          </a:p>
          <a:p>
            <a:pPr marL="285750" indent="-285750">
              <a:buFont typeface="Arial" pitchFamily="34" charset="0"/>
              <a:buChar char="•"/>
            </a:pPr>
            <a:endParaRPr lang="en-AU" sz="2200" b="1" dirty="0" smtClean="0"/>
          </a:p>
        </p:txBody>
      </p:sp>
      <p:grpSp>
        <p:nvGrpSpPr>
          <p:cNvPr id="22" name="Group 21"/>
          <p:cNvGrpSpPr/>
          <p:nvPr/>
        </p:nvGrpSpPr>
        <p:grpSpPr>
          <a:xfrm>
            <a:off x="1481980" y="2494637"/>
            <a:ext cx="6474396" cy="4750787"/>
            <a:chOff x="3088860" y="2249714"/>
            <a:chExt cx="5797296" cy="4201881"/>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88860" y="2249714"/>
              <a:ext cx="5797296" cy="3598312"/>
            </a:xfrm>
            <a:prstGeom prst="rect">
              <a:avLst/>
            </a:prstGeom>
          </p:spPr>
        </p:pic>
        <p:cxnSp>
          <p:nvCxnSpPr>
            <p:cNvPr id="4" name="Straight Connector 3"/>
            <p:cNvCxnSpPr/>
            <p:nvPr/>
          </p:nvCxnSpPr>
          <p:spPr>
            <a:xfrm>
              <a:off x="6084168" y="2249714"/>
              <a:ext cx="0" cy="3598312"/>
            </a:xfrm>
            <a:prstGeom prst="line">
              <a:avLst/>
            </a:prstGeom>
            <a:ln>
              <a:solidFill>
                <a:schemeClr val="tx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879412" y="2308184"/>
              <a:ext cx="1277816" cy="338554"/>
            </a:xfrm>
            <a:prstGeom prst="rect">
              <a:avLst/>
            </a:prstGeom>
            <a:noFill/>
          </p:spPr>
          <p:txBody>
            <a:bodyPr wrap="square" rtlCol="0">
              <a:spAutoFit/>
            </a:bodyPr>
            <a:lstStyle/>
            <a:p>
              <a:r>
                <a:rPr lang="en-AU" sz="1600" b="1" dirty="0" smtClean="0">
                  <a:solidFill>
                    <a:schemeClr val="bg1"/>
                  </a:solidFill>
                </a:rPr>
                <a:t>Leeward</a:t>
              </a:r>
              <a:endParaRPr lang="en-AU" sz="1600" b="1" dirty="0">
                <a:solidFill>
                  <a:schemeClr val="bg1"/>
                </a:solidFill>
              </a:endParaRPr>
            </a:p>
          </p:txBody>
        </p:sp>
        <p:sp>
          <p:nvSpPr>
            <p:cNvPr id="10" name="TextBox 9"/>
            <p:cNvSpPr txBox="1"/>
            <p:nvPr/>
          </p:nvSpPr>
          <p:spPr>
            <a:xfrm>
              <a:off x="6102496" y="2276872"/>
              <a:ext cx="1277816" cy="338554"/>
            </a:xfrm>
            <a:prstGeom prst="rect">
              <a:avLst/>
            </a:prstGeom>
            <a:noFill/>
          </p:spPr>
          <p:txBody>
            <a:bodyPr wrap="square" rtlCol="0">
              <a:spAutoFit/>
            </a:bodyPr>
            <a:lstStyle/>
            <a:p>
              <a:r>
                <a:rPr lang="en-AU" sz="1600" b="1" dirty="0" smtClean="0">
                  <a:solidFill>
                    <a:schemeClr val="bg1"/>
                  </a:solidFill>
                </a:rPr>
                <a:t>Windward </a:t>
              </a:r>
              <a:endParaRPr lang="en-AU" sz="1600" b="1" dirty="0">
                <a:solidFill>
                  <a:schemeClr val="bg1"/>
                </a:solidFill>
              </a:endParaRPr>
            </a:p>
          </p:txBody>
        </p:sp>
        <p:sp>
          <p:nvSpPr>
            <p:cNvPr id="12" name="TextBox 11"/>
            <p:cNvSpPr txBox="1"/>
            <p:nvPr/>
          </p:nvSpPr>
          <p:spPr>
            <a:xfrm>
              <a:off x="4355976" y="5805264"/>
              <a:ext cx="1026440" cy="646331"/>
            </a:xfrm>
            <a:prstGeom prst="rect">
              <a:avLst/>
            </a:prstGeom>
            <a:noFill/>
          </p:spPr>
          <p:txBody>
            <a:bodyPr wrap="square" rtlCol="0">
              <a:spAutoFit/>
            </a:bodyPr>
            <a:lstStyle/>
            <a:p>
              <a:r>
                <a:rPr lang="en-AU" b="1" dirty="0" smtClean="0"/>
                <a:t>Deep</a:t>
              </a:r>
            </a:p>
            <a:p>
              <a:endParaRPr lang="en-AU" b="1" dirty="0"/>
            </a:p>
          </p:txBody>
        </p:sp>
        <p:sp>
          <p:nvSpPr>
            <p:cNvPr id="13" name="TextBox 12"/>
            <p:cNvSpPr txBox="1"/>
            <p:nvPr/>
          </p:nvSpPr>
          <p:spPr>
            <a:xfrm>
              <a:off x="6281864" y="5805264"/>
              <a:ext cx="1026440" cy="646331"/>
            </a:xfrm>
            <a:prstGeom prst="rect">
              <a:avLst/>
            </a:prstGeom>
            <a:noFill/>
          </p:spPr>
          <p:txBody>
            <a:bodyPr wrap="square" rtlCol="0">
              <a:spAutoFit/>
            </a:bodyPr>
            <a:lstStyle/>
            <a:p>
              <a:r>
                <a:rPr lang="en-AU" b="1" dirty="0" smtClean="0"/>
                <a:t>Deep</a:t>
              </a:r>
            </a:p>
            <a:p>
              <a:endParaRPr lang="en-AU" b="1" dirty="0"/>
            </a:p>
          </p:txBody>
        </p:sp>
        <p:sp>
          <p:nvSpPr>
            <p:cNvPr id="14" name="TextBox 13"/>
            <p:cNvSpPr txBox="1"/>
            <p:nvPr/>
          </p:nvSpPr>
          <p:spPr>
            <a:xfrm>
              <a:off x="7145960" y="5805264"/>
              <a:ext cx="1026440" cy="369332"/>
            </a:xfrm>
            <a:prstGeom prst="rect">
              <a:avLst/>
            </a:prstGeom>
            <a:noFill/>
          </p:spPr>
          <p:txBody>
            <a:bodyPr wrap="square" rtlCol="0">
              <a:spAutoFit/>
            </a:bodyPr>
            <a:lstStyle/>
            <a:p>
              <a:r>
                <a:rPr lang="en-AU" b="1" dirty="0" smtClean="0"/>
                <a:t>Shallow</a:t>
              </a:r>
              <a:endParaRPr lang="en-AU" b="1" dirty="0"/>
            </a:p>
          </p:txBody>
        </p:sp>
        <p:sp>
          <p:nvSpPr>
            <p:cNvPr id="15" name="TextBox 14"/>
            <p:cNvSpPr txBox="1"/>
            <p:nvPr/>
          </p:nvSpPr>
          <p:spPr>
            <a:xfrm>
              <a:off x="5202601" y="5805264"/>
              <a:ext cx="1026440" cy="369332"/>
            </a:xfrm>
            <a:prstGeom prst="rect">
              <a:avLst/>
            </a:prstGeom>
            <a:noFill/>
          </p:spPr>
          <p:txBody>
            <a:bodyPr wrap="square" rtlCol="0">
              <a:spAutoFit/>
            </a:bodyPr>
            <a:lstStyle/>
            <a:p>
              <a:r>
                <a:rPr lang="en-AU" b="1" dirty="0" smtClean="0"/>
                <a:t>Shallow</a:t>
              </a:r>
              <a:endParaRPr lang="en-AU" b="1" dirty="0"/>
            </a:p>
          </p:txBody>
        </p:sp>
        <p:sp>
          <p:nvSpPr>
            <p:cNvPr id="20" name="Down Arrow 19"/>
            <p:cNvSpPr/>
            <p:nvPr/>
          </p:nvSpPr>
          <p:spPr>
            <a:xfrm>
              <a:off x="5292080" y="3601472"/>
              <a:ext cx="179815" cy="331584"/>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Down Arrow 20"/>
            <p:cNvSpPr/>
            <p:nvPr/>
          </p:nvSpPr>
          <p:spPr>
            <a:xfrm>
              <a:off x="7020272" y="2881392"/>
              <a:ext cx="179815" cy="331584"/>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20524136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6" descr="G:\Acanthurid Pics\DSC_0199.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7030" y="-27384"/>
            <a:ext cx="9126112" cy="2177142"/>
          </a:xfrm>
          <a:prstGeom prst="rect">
            <a:avLst/>
          </a:prstGeom>
          <a:noFill/>
          <a:effectLst>
            <a:outerShdw blurRad="50800" dist="50800" dir="5400000" algn="ctr" rotWithShape="0">
              <a:srgbClr val="000000">
                <a:alpha val="12000"/>
              </a:srgbClr>
            </a:outerShdw>
          </a:effectLst>
          <a:extLst>
            <a:ext uri="{909E8E84-426E-40DD-AFC4-6F175D3DCCD1}">
              <a14:hiddenFill xmlns:a14="http://schemas.microsoft.com/office/drawing/2010/main">
                <a:solidFill>
                  <a:srgbClr val="FFFFFF"/>
                </a:solidFill>
              </a14:hiddenFill>
            </a:ext>
          </a:extLst>
        </p:spPr>
      </p:pic>
      <p:graphicFrame>
        <p:nvGraphicFramePr>
          <p:cNvPr id="7" name="Object 6"/>
          <p:cNvGraphicFramePr>
            <a:graphicFrameLocks noChangeAspect="1"/>
          </p:cNvGraphicFramePr>
          <p:nvPr>
            <p:extLst>
              <p:ext uri="{D42A27DB-BD31-4B8C-83A1-F6EECF244321}">
                <p14:modId xmlns:p14="http://schemas.microsoft.com/office/powerpoint/2010/main" val="2999980052"/>
              </p:ext>
            </p:extLst>
          </p:nvPr>
        </p:nvGraphicFramePr>
        <p:xfrm>
          <a:off x="4644008" y="3481909"/>
          <a:ext cx="4608512" cy="3373295"/>
        </p:xfrm>
        <a:graphic>
          <a:graphicData uri="http://schemas.openxmlformats.org/presentationml/2006/ole">
            <mc:AlternateContent xmlns:mc="http://schemas.openxmlformats.org/markup-compatibility/2006">
              <mc:Choice xmlns:v="urn:schemas-microsoft-com:vml" Requires="v">
                <p:oleObj spid="_x0000_s15481" name="SPW 11.0 Graph" r:id="rId6" imgW="5591520" imgH="4093200" progId="SigmaPlotGraphicObject.10">
                  <p:embed/>
                </p:oleObj>
              </mc:Choice>
              <mc:Fallback>
                <p:oleObj name="SPW 11.0 Graph" r:id="rId6" imgW="5591520" imgH="4093200" progId="SigmaPlotGraphicObject.10">
                  <p:embed/>
                  <p:pic>
                    <p:nvPicPr>
                      <p:cNvPr id="0" name=""/>
                      <p:cNvPicPr/>
                      <p:nvPr/>
                    </p:nvPicPr>
                    <p:blipFill>
                      <a:blip r:embed="rId7"/>
                      <a:stretch>
                        <a:fillRect/>
                      </a:stretch>
                    </p:blipFill>
                    <p:spPr>
                      <a:xfrm>
                        <a:off x="4644008" y="3481909"/>
                        <a:ext cx="4608512" cy="3373295"/>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41004339"/>
              </p:ext>
            </p:extLst>
          </p:nvPr>
        </p:nvGraphicFramePr>
        <p:xfrm>
          <a:off x="4644008" y="332656"/>
          <a:ext cx="4557956" cy="3349260"/>
        </p:xfrm>
        <a:graphic>
          <a:graphicData uri="http://schemas.openxmlformats.org/presentationml/2006/ole">
            <mc:AlternateContent xmlns:mc="http://schemas.openxmlformats.org/markup-compatibility/2006">
              <mc:Choice xmlns:v="urn:schemas-microsoft-com:vml" Requires="v">
                <p:oleObj spid="_x0000_s15482" name="SPW 11.0 Graph" r:id="rId8" imgW="5567400" imgH="4090320" progId="SigmaPlotGraphicObject.10">
                  <p:embed/>
                </p:oleObj>
              </mc:Choice>
              <mc:Fallback>
                <p:oleObj name="SPW 11.0 Graph" r:id="rId8" imgW="5567400" imgH="4090320" progId="SigmaPlotGraphicObject.10">
                  <p:embed/>
                  <p:pic>
                    <p:nvPicPr>
                      <p:cNvPr id="0" name=""/>
                      <p:cNvPicPr/>
                      <p:nvPr/>
                    </p:nvPicPr>
                    <p:blipFill>
                      <a:blip r:embed="rId9"/>
                      <a:stretch>
                        <a:fillRect/>
                      </a:stretch>
                    </p:blipFill>
                    <p:spPr>
                      <a:xfrm>
                        <a:off x="4644008" y="332656"/>
                        <a:ext cx="4557956" cy="3349260"/>
                      </a:xfrm>
                      <a:prstGeom prst="rect">
                        <a:avLst/>
                      </a:prstGeom>
                    </p:spPr>
                  </p:pic>
                </p:oleObj>
              </mc:Fallback>
            </mc:AlternateContent>
          </a:graphicData>
        </a:graphic>
      </p:graphicFrame>
      <p:sp>
        <p:nvSpPr>
          <p:cNvPr id="8" name="Subtitle 2"/>
          <p:cNvSpPr txBox="1">
            <a:spLocks/>
          </p:cNvSpPr>
          <p:nvPr/>
        </p:nvSpPr>
        <p:spPr>
          <a:xfrm>
            <a:off x="5664029" y="289676"/>
            <a:ext cx="4164555" cy="648072"/>
          </a:xfrm>
          <a:prstGeom prst="rect">
            <a:avLst/>
          </a:prstGeom>
          <a:ln>
            <a:noFill/>
          </a:ln>
        </p:spPr>
        <p:txBody>
          <a:bodyPr vert="horz" lIns="0" rIns="18288" anchor="ctr">
            <a:noAutofit/>
          </a:bodyPr>
          <a:lstStyle/>
          <a:p>
            <a:endParaRPr lang="en-AU" dirty="0" smtClean="0">
              <a:solidFill>
                <a:schemeClr val="bg1"/>
              </a:solidFill>
            </a:endParaRPr>
          </a:p>
          <a:p>
            <a:endParaRPr lang="en-AU" dirty="0">
              <a:solidFill>
                <a:schemeClr val="bg1"/>
              </a:solidFill>
            </a:endParaRPr>
          </a:p>
          <a:p>
            <a:endParaRPr lang="en-AU" dirty="0" smtClean="0">
              <a:solidFill>
                <a:schemeClr val="bg1"/>
              </a:solidFill>
            </a:endParaRPr>
          </a:p>
          <a:p>
            <a:endParaRPr lang="en-AU" dirty="0">
              <a:solidFill>
                <a:schemeClr val="bg1"/>
              </a:solidFill>
            </a:endParaRPr>
          </a:p>
          <a:p>
            <a:endParaRPr lang="en-AU" dirty="0" smtClean="0">
              <a:solidFill>
                <a:schemeClr val="bg1"/>
              </a:solidFill>
            </a:endParaRPr>
          </a:p>
          <a:p>
            <a:endParaRPr lang="en-AU" dirty="0">
              <a:solidFill>
                <a:schemeClr val="bg1"/>
              </a:solidFill>
            </a:endParaRPr>
          </a:p>
          <a:p>
            <a:endParaRPr lang="en-AU" dirty="0" smtClean="0">
              <a:solidFill>
                <a:schemeClr val="bg1"/>
              </a:solidFill>
            </a:endParaRPr>
          </a:p>
          <a:p>
            <a:endParaRPr lang="en-AU" dirty="0">
              <a:solidFill>
                <a:schemeClr val="bg1"/>
              </a:solidFill>
            </a:endParaRPr>
          </a:p>
          <a:p>
            <a:endParaRPr lang="en-AU" dirty="0" smtClean="0">
              <a:solidFill>
                <a:schemeClr val="bg1"/>
              </a:solidFill>
            </a:endParaRPr>
          </a:p>
          <a:p>
            <a:endParaRPr lang="en-AU" dirty="0">
              <a:solidFill>
                <a:schemeClr val="bg1"/>
              </a:solidFill>
            </a:endParaRPr>
          </a:p>
          <a:p>
            <a:r>
              <a:rPr lang="en-AU" dirty="0" smtClean="0">
                <a:solidFill>
                  <a:schemeClr val="bg1"/>
                </a:solidFill>
              </a:rPr>
              <a:t>Mass removed (g.C.ha</a:t>
            </a:r>
            <a:r>
              <a:rPr lang="en-AU" baseline="30000" dirty="0" smtClean="0">
                <a:solidFill>
                  <a:schemeClr val="bg1"/>
                </a:solidFill>
              </a:rPr>
              <a:t>-1</a:t>
            </a:r>
            <a:r>
              <a:rPr lang="en-AU" dirty="0" smtClean="0">
                <a:solidFill>
                  <a:schemeClr val="bg1"/>
                </a:solidFill>
              </a:rPr>
              <a:t>.day</a:t>
            </a:r>
            <a:r>
              <a:rPr lang="en-AU" baseline="30000" dirty="0" smtClean="0">
                <a:solidFill>
                  <a:schemeClr val="bg1"/>
                </a:solidFill>
              </a:rPr>
              <a:t>-1</a:t>
            </a:r>
            <a:r>
              <a:rPr lang="en-AU" dirty="0" smtClean="0">
                <a:solidFill>
                  <a:schemeClr val="bg1"/>
                </a:solidFill>
              </a:rPr>
              <a:t>)</a:t>
            </a:r>
          </a:p>
          <a:p>
            <a:pPr marL="342900" marR="45720" lvl="0" indent="-342900">
              <a:spcBef>
                <a:spcPct val="20000"/>
              </a:spcBef>
              <a:buClr>
                <a:schemeClr val="accent3"/>
              </a:buClr>
              <a:buSzPct val="95000"/>
              <a:buFontTx/>
              <a:buChar char="-"/>
              <a:defRPr/>
            </a:pPr>
            <a:endParaRPr lang="en-AU" dirty="0" smtClean="0">
              <a:solidFill>
                <a:schemeClr val="bg1"/>
              </a:solidFill>
              <a:cs typeface="Arial" pitchFamily="34" charset="0"/>
            </a:endParaRPr>
          </a:p>
          <a:p>
            <a:pPr marL="914400" marR="45720" lvl="1" indent="-457200">
              <a:spcBef>
                <a:spcPct val="20000"/>
              </a:spcBef>
              <a:buClr>
                <a:prstClr val="black"/>
              </a:buClr>
              <a:buSzPct val="95000"/>
              <a:defRPr/>
            </a:pPr>
            <a:endParaRPr lang="en-AU" dirty="0">
              <a:solidFill>
                <a:schemeClr val="bg1"/>
              </a:solidFill>
              <a:cs typeface="Arial" pitchFamily="34" charset="0"/>
            </a:endParaRPr>
          </a:p>
          <a:p>
            <a:pPr marL="914400" marR="45720" lvl="1" indent="-457200">
              <a:spcBef>
                <a:spcPct val="20000"/>
              </a:spcBef>
              <a:buClr>
                <a:prstClr val="black"/>
              </a:buClr>
              <a:buSzPct val="95000"/>
              <a:defRPr/>
            </a:pPr>
            <a:endParaRPr lang="en-AU" dirty="0">
              <a:solidFill>
                <a:schemeClr val="bg1"/>
              </a:solidFill>
              <a:cs typeface="Arial" pitchFamily="34" charset="0"/>
            </a:endParaRPr>
          </a:p>
          <a:p>
            <a:pPr marL="914400" marR="45720" lvl="1" indent="-457200">
              <a:spcBef>
                <a:spcPct val="20000"/>
              </a:spcBef>
              <a:buClr>
                <a:prstClr val="black"/>
              </a:buClr>
              <a:buSzPct val="95000"/>
              <a:defRPr/>
            </a:pPr>
            <a:endParaRPr lang="en-AU" dirty="0">
              <a:solidFill>
                <a:schemeClr val="bg1"/>
              </a:solidFill>
              <a:cs typeface="Arial" pitchFamily="34" charset="0"/>
            </a:endParaRPr>
          </a:p>
          <a:p>
            <a:pPr marL="914400" marR="45720" lvl="1" indent="-457200">
              <a:spcBef>
                <a:spcPct val="20000"/>
              </a:spcBef>
              <a:buClr>
                <a:prstClr val="black"/>
              </a:buClr>
              <a:buSzPct val="95000"/>
              <a:defRPr/>
            </a:pPr>
            <a:endParaRPr lang="en-AU" dirty="0">
              <a:solidFill>
                <a:schemeClr val="bg1"/>
              </a:solidFill>
              <a:cs typeface="Arial" pitchFamily="34" charset="0"/>
            </a:endParaRPr>
          </a:p>
          <a:p>
            <a:pPr marL="914400" marR="45720" lvl="1" indent="-457200">
              <a:spcBef>
                <a:spcPct val="20000"/>
              </a:spcBef>
              <a:buClr>
                <a:prstClr val="black"/>
              </a:buClr>
              <a:buSzPct val="95000"/>
              <a:buFontTx/>
              <a:buChar char="-"/>
              <a:defRPr/>
            </a:pPr>
            <a:endParaRPr lang="en-AU" dirty="0">
              <a:solidFill>
                <a:schemeClr val="bg1"/>
              </a:solidFill>
              <a:cs typeface="Arial" pitchFamily="34" charset="0"/>
            </a:endParaRPr>
          </a:p>
          <a:p>
            <a:pPr marL="457200" marR="45720" indent="-457200">
              <a:spcBef>
                <a:spcPct val="20000"/>
              </a:spcBef>
              <a:buClr>
                <a:prstClr val="black"/>
              </a:buClr>
              <a:buSzPct val="95000"/>
              <a:defRPr/>
            </a:pPr>
            <a:r>
              <a:rPr lang="en-AU" dirty="0">
                <a:solidFill>
                  <a:schemeClr val="bg1"/>
                </a:solidFill>
                <a:cs typeface="Arial" pitchFamily="34" charset="0"/>
              </a:rPr>
              <a:t>	 </a:t>
            </a:r>
          </a:p>
          <a:p>
            <a:pPr marR="45720">
              <a:spcBef>
                <a:spcPct val="20000"/>
              </a:spcBef>
              <a:buClr>
                <a:prstClr val="black"/>
              </a:buClr>
              <a:buSzPct val="95000"/>
              <a:buFont typeface="Arial" pitchFamily="34" charset="0"/>
              <a:buChar char="•"/>
              <a:defRPr/>
            </a:pPr>
            <a:endParaRPr lang="en-AU" dirty="0">
              <a:solidFill>
                <a:schemeClr val="bg1"/>
              </a:solidFill>
              <a:cs typeface="Arial" pitchFamily="34" charset="0"/>
            </a:endParaRPr>
          </a:p>
          <a:p>
            <a:pPr marR="45720">
              <a:spcBef>
                <a:spcPct val="20000"/>
              </a:spcBef>
              <a:buClr>
                <a:prstClr val="black"/>
              </a:buClr>
              <a:buSzPct val="95000"/>
              <a:buFont typeface="Arial" pitchFamily="34" charset="0"/>
              <a:buChar char="•"/>
              <a:defRPr/>
            </a:pPr>
            <a:endParaRPr lang="en-AU" dirty="0">
              <a:solidFill>
                <a:schemeClr val="bg1"/>
              </a:solidFill>
              <a:cs typeface="Arial" pitchFamily="34" charset="0"/>
            </a:endParaRPr>
          </a:p>
        </p:txBody>
      </p:sp>
      <p:sp>
        <p:nvSpPr>
          <p:cNvPr id="11" name="Subtitle 2"/>
          <p:cNvSpPr txBox="1">
            <a:spLocks/>
          </p:cNvSpPr>
          <p:nvPr/>
        </p:nvSpPr>
        <p:spPr>
          <a:xfrm>
            <a:off x="72008" y="2924944"/>
            <a:ext cx="4788024" cy="3312368"/>
          </a:xfrm>
          <a:prstGeom prst="rect">
            <a:avLst/>
          </a:prstGeom>
          <a:ln>
            <a:noFill/>
          </a:ln>
        </p:spPr>
        <p:txBody>
          <a:bodyPr vert="horz" lIns="0" rIns="18288" anchor="ctr">
            <a:noAutofit/>
          </a:bodyPr>
          <a:lstStyle/>
          <a:p>
            <a:endParaRPr lang="en-AU" sz="2600" b="1" dirty="0" smtClean="0"/>
          </a:p>
          <a:p>
            <a:endParaRPr lang="en-AU" sz="2600" b="1" dirty="0"/>
          </a:p>
          <a:p>
            <a:endParaRPr lang="en-AU" sz="2600" b="1" dirty="0" smtClean="0"/>
          </a:p>
          <a:p>
            <a:endParaRPr lang="en-AU" sz="2600" b="1" dirty="0"/>
          </a:p>
          <a:p>
            <a:endParaRPr lang="en-AU" sz="2600" b="1" dirty="0" smtClean="0"/>
          </a:p>
          <a:p>
            <a:endParaRPr lang="en-AU" sz="2600" b="1" dirty="0"/>
          </a:p>
          <a:p>
            <a:r>
              <a:rPr lang="en-AU" sz="2200" b="1" dirty="0"/>
              <a:t>=</a:t>
            </a:r>
            <a:r>
              <a:rPr lang="en-AU" sz="2200" b="1" dirty="0" smtClean="0"/>
              <a:t> Individual </a:t>
            </a:r>
            <a:r>
              <a:rPr lang="en-AU" sz="2200" b="1" dirty="0"/>
              <a:t>impact × mean abundance</a:t>
            </a:r>
            <a:endParaRPr lang="en-AU" sz="2200" dirty="0">
              <a:cs typeface="Arial" pitchFamily="34" charset="0"/>
            </a:endParaRPr>
          </a:p>
          <a:p>
            <a:pPr marL="457200" indent="-457200">
              <a:buFontTx/>
              <a:buChar char="-"/>
            </a:pPr>
            <a:r>
              <a:rPr lang="en-AU" sz="2400" b="1" dirty="0" smtClean="0"/>
              <a:t>Size class 15 - 20cm</a:t>
            </a:r>
          </a:p>
          <a:p>
            <a:pPr marL="457200" indent="-457200">
              <a:buFontTx/>
              <a:buChar char="-"/>
            </a:pPr>
            <a:r>
              <a:rPr lang="en-AU" sz="2400" b="1" dirty="0" smtClean="0"/>
              <a:t>Sparse turfs</a:t>
            </a:r>
          </a:p>
          <a:p>
            <a:pPr marL="457200" indent="-457200">
              <a:buFontTx/>
              <a:buChar char="-"/>
            </a:pPr>
            <a:r>
              <a:rPr lang="en-AU" sz="2400" b="1" dirty="0" smtClean="0"/>
              <a:t>Shallow reef slope (~4m)</a:t>
            </a:r>
          </a:p>
          <a:p>
            <a:endParaRPr lang="en-AU" sz="2600" b="1" dirty="0" smtClean="0"/>
          </a:p>
          <a:p>
            <a:pPr marL="914400" marR="45720" lvl="1" indent="-457200">
              <a:spcBef>
                <a:spcPct val="20000"/>
              </a:spcBef>
              <a:buClr>
                <a:prstClr val="black"/>
              </a:buClr>
              <a:buSzPct val="95000"/>
              <a:defRPr/>
            </a:pPr>
            <a:endParaRPr lang="en-AU" sz="2600" dirty="0">
              <a:cs typeface="Arial" pitchFamily="34" charset="0"/>
            </a:endParaRPr>
          </a:p>
          <a:p>
            <a:pPr marL="914400" marR="45720" lvl="1" indent="-457200">
              <a:spcBef>
                <a:spcPct val="20000"/>
              </a:spcBef>
              <a:buClr>
                <a:prstClr val="black"/>
              </a:buClr>
              <a:buSzPct val="95000"/>
              <a:defRPr/>
            </a:pPr>
            <a:endParaRPr lang="en-AU" sz="2600" dirty="0">
              <a:cs typeface="Arial" pitchFamily="34" charset="0"/>
            </a:endParaRPr>
          </a:p>
          <a:p>
            <a:pPr marL="914400" marR="45720" lvl="1" indent="-457200">
              <a:spcBef>
                <a:spcPct val="20000"/>
              </a:spcBef>
              <a:buClr>
                <a:prstClr val="black"/>
              </a:buClr>
              <a:buSzPct val="95000"/>
              <a:defRPr/>
            </a:pPr>
            <a:endParaRPr lang="en-AU" sz="2600" dirty="0">
              <a:cs typeface="Arial" pitchFamily="34" charset="0"/>
            </a:endParaRPr>
          </a:p>
          <a:p>
            <a:pPr marL="914400" marR="45720" lvl="1" indent="-457200">
              <a:spcBef>
                <a:spcPct val="20000"/>
              </a:spcBef>
              <a:buClr>
                <a:prstClr val="black"/>
              </a:buClr>
              <a:buSzPct val="95000"/>
              <a:buFontTx/>
              <a:buChar char="-"/>
              <a:defRPr/>
            </a:pPr>
            <a:endParaRPr lang="en-AU" sz="2600" dirty="0">
              <a:cs typeface="Arial" pitchFamily="34" charset="0"/>
            </a:endParaRPr>
          </a:p>
          <a:p>
            <a:pPr marL="457200" marR="45720" indent="-457200">
              <a:spcBef>
                <a:spcPct val="20000"/>
              </a:spcBef>
              <a:buClr>
                <a:prstClr val="black"/>
              </a:buClr>
              <a:buSzPct val="95000"/>
              <a:defRPr/>
            </a:pPr>
            <a:r>
              <a:rPr lang="en-AU" sz="2600" dirty="0">
                <a:cs typeface="Arial" pitchFamily="34" charset="0"/>
              </a:rPr>
              <a:t>	 </a:t>
            </a:r>
          </a:p>
          <a:p>
            <a:pPr marR="45720">
              <a:spcBef>
                <a:spcPct val="20000"/>
              </a:spcBef>
              <a:buClr>
                <a:prstClr val="black"/>
              </a:buClr>
              <a:buSzPct val="95000"/>
              <a:buFont typeface="Arial" pitchFamily="34" charset="0"/>
              <a:buChar char="•"/>
              <a:defRPr/>
            </a:pPr>
            <a:endParaRPr lang="en-AU" sz="2600" dirty="0">
              <a:cs typeface="Arial" pitchFamily="34" charset="0"/>
            </a:endParaRPr>
          </a:p>
          <a:p>
            <a:pPr marR="45720">
              <a:spcBef>
                <a:spcPct val="20000"/>
              </a:spcBef>
              <a:buClr>
                <a:prstClr val="black"/>
              </a:buClr>
              <a:buSzPct val="95000"/>
              <a:buFont typeface="Arial" pitchFamily="34" charset="0"/>
              <a:buChar char="•"/>
              <a:defRPr/>
            </a:pPr>
            <a:endParaRPr lang="en-AU" sz="2600" dirty="0">
              <a:cs typeface="Arial" pitchFamily="34" charset="0"/>
            </a:endParaRPr>
          </a:p>
        </p:txBody>
      </p:sp>
      <p:pic>
        <p:nvPicPr>
          <p:cNvPr id="15" name="Picture 4"/>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8132208" y="760406"/>
            <a:ext cx="1011792" cy="784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5652120" y="797793"/>
            <a:ext cx="1080120" cy="831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itle 1"/>
          <p:cNvSpPr txBox="1">
            <a:spLocks/>
          </p:cNvSpPr>
          <p:nvPr/>
        </p:nvSpPr>
        <p:spPr>
          <a:xfrm>
            <a:off x="-36512" y="-171400"/>
            <a:ext cx="9144000" cy="642918"/>
          </a:xfrm>
          <a:prstGeom prst="rect">
            <a:avLst/>
          </a:prstGeom>
        </p:spPr>
        <p:txBody>
          <a:bodyPr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AU" sz="2800" b="1" dirty="0" smtClean="0">
                <a:effectLst>
                  <a:outerShdw blurRad="50000" dist="30000" dir="5400000" algn="tl" rotWithShape="0">
                    <a:srgbClr val="000000">
                      <a:alpha val="30000"/>
                    </a:srgbClr>
                  </a:outerShdw>
                </a:effectLst>
                <a:latin typeface="+mj-lt"/>
                <a:ea typeface="+mj-ea"/>
                <a:cs typeface="Arial" pitchFamily="34" charset="0"/>
              </a:rPr>
              <a:t>Population Grazing Impact</a:t>
            </a:r>
            <a:endParaRPr kumimoji="0" lang="en-AU" sz="2800" b="1" i="0" u="none" strike="noStrike" kern="1200" cap="none" spc="0" normalizeH="0" baseline="0" noProof="0" dirty="0">
              <a:ln>
                <a:noFill/>
              </a:ln>
              <a:effectLst>
                <a:outerShdw blurRad="50000" dist="30000" dir="5400000" algn="tl" rotWithShape="0">
                  <a:srgbClr val="000000">
                    <a:alpha val="30000"/>
                  </a:srgbClr>
                </a:outerShdw>
              </a:effectLst>
              <a:uLnTx/>
              <a:uFillTx/>
              <a:latin typeface="+mj-lt"/>
              <a:ea typeface="+mj-ea"/>
              <a:cs typeface="Arial" pitchFamily="34" charset="0"/>
            </a:endParaRPr>
          </a:p>
        </p:txBody>
      </p:sp>
      <p:sp>
        <p:nvSpPr>
          <p:cNvPr id="9" name="Subtitle 2"/>
          <p:cNvSpPr txBox="1">
            <a:spLocks/>
          </p:cNvSpPr>
          <p:nvPr/>
        </p:nvSpPr>
        <p:spPr>
          <a:xfrm>
            <a:off x="5952061" y="3501008"/>
            <a:ext cx="4164555" cy="648072"/>
          </a:xfrm>
          <a:prstGeom prst="rect">
            <a:avLst/>
          </a:prstGeom>
          <a:ln>
            <a:noFill/>
          </a:ln>
        </p:spPr>
        <p:txBody>
          <a:bodyPr vert="horz" lIns="0" rIns="18288" anchor="ctr">
            <a:noAutofit/>
          </a:bodyPr>
          <a:lstStyle/>
          <a:p>
            <a:endParaRPr lang="en-AU" dirty="0" smtClean="0">
              <a:solidFill>
                <a:schemeClr val="bg1"/>
              </a:solidFill>
            </a:endParaRPr>
          </a:p>
          <a:p>
            <a:endParaRPr lang="en-AU" dirty="0">
              <a:solidFill>
                <a:schemeClr val="bg1"/>
              </a:solidFill>
            </a:endParaRPr>
          </a:p>
          <a:p>
            <a:endParaRPr lang="en-AU" dirty="0" smtClean="0">
              <a:solidFill>
                <a:schemeClr val="bg1"/>
              </a:solidFill>
            </a:endParaRPr>
          </a:p>
          <a:p>
            <a:endParaRPr lang="en-AU" dirty="0">
              <a:solidFill>
                <a:schemeClr val="bg1"/>
              </a:solidFill>
            </a:endParaRPr>
          </a:p>
          <a:p>
            <a:endParaRPr lang="en-AU" dirty="0" smtClean="0">
              <a:solidFill>
                <a:schemeClr val="bg1"/>
              </a:solidFill>
            </a:endParaRPr>
          </a:p>
          <a:p>
            <a:endParaRPr lang="en-AU" dirty="0">
              <a:solidFill>
                <a:schemeClr val="bg1"/>
              </a:solidFill>
            </a:endParaRPr>
          </a:p>
          <a:p>
            <a:endParaRPr lang="en-AU" dirty="0" smtClean="0">
              <a:solidFill>
                <a:schemeClr val="bg1"/>
              </a:solidFill>
            </a:endParaRPr>
          </a:p>
          <a:p>
            <a:endParaRPr lang="en-AU" dirty="0">
              <a:solidFill>
                <a:schemeClr val="bg1"/>
              </a:solidFill>
            </a:endParaRPr>
          </a:p>
          <a:p>
            <a:endParaRPr lang="en-AU" dirty="0" smtClean="0">
              <a:solidFill>
                <a:schemeClr val="bg1"/>
              </a:solidFill>
            </a:endParaRPr>
          </a:p>
          <a:p>
            <a:endParaRPr lang="en-AU" dirty="0">
              <a:solidFill>
                <a:schemeClr val="bg1"/>
              </a:solidFill>
            </a:endParaRPr>
          </a:p>
          <a:p>
            <a:r>
              <a:rPr lang="en-AU" dirty="0" smtClean="0">
                <a:solidFill>
                  <a:schemeClr val="bg1"/>
                </a:solidFill>
              </a:rPr>
              <a:t>Abundance (individuals/ha)</a:t>
            </a:r>
            <a:endParaRPr lang="en-AU" baseline="30000" dirty="0" smtClean="0">
              <a:solidFill>
                <a:schemeClr val="bg1"/>
              </a:solidFill>
            </a:endParaRPr>
          </a:p>
          <a:p>
            <a:pPr marL="342900" marR="45720" lvl="0" indent="-342900">
              <a:spcBef>
                <a:spcPct val="20000"/>
              </a:spcBef>
              <a:buClr>
                <a:schemeClr val="accent3"/>
              </a:buClr>
              <a:buSzPct val="95000"/>
              <a:buFontTx/>
              <a:buChar char="-"/>
              <a:defRPr/>
            </a:pPr>
            <a:endParaRPr lang="en-AU" dirty="0" smtClean="0">
              <a:solidFill>
                <a:schemeClr val="bg1"/>
              </a:solidFill>
              <a:cs typeface="Arial" pitchFamily="34" charset="0"/>
            </a:endParaRPr>
          </a:p>
          <a:p>
            <a:pPr marL="914400" marR="45720" lvl="1" indent="-457200">
              <a:spcBef>
                <a:spcPct val="20000"/>
              </a:spcBef>
              <a:buClr>
                <a:prstClr val="black"/>
              </a:buClr>
              <a:buSzPct val="95000"/>
              <a:defRPr/>
            </a:pPr>
            <a:endParaRPr lang="en-AU" dirty="0">
              <a:solidFill>
                <a:schemeClr val="bg1"/>
              </a:solidFill>
              <a:cs typeface="Arial" pitchFamily="34" charset="0"/>
            </a:endParaRPr>
          </a:p>
          <a:p>
            <a:pPr marL="914400" marR="45720" lvl="1" indent="-457200">
              <a:spcBef>
                <a:spcPct val="20000"/>
              </a:spcBef>
              <a:buClr>
                <a:prstClr val="black"/>
              </a:buClr>
              <a:buSzPct val="95000"/>
              <a:defRPr/>
            </a:pPr>
            <a:endParaRPr lang="en-AU" dirty="0">
              <a:solidFill>
                <a:schemeClr val="bg1"/>
              </a:solidFill>
              <a:cs typeface="Arial" pitchFamily="34" charset="0"/>
            </a:endParaRPr>
          </a:p>
          <a:p>
            <a:pPr marL="914400" marR="45720" lvl="1" indent="-457200">
              <a:spcBef>
                <a:spcPct val="20000"/>
              </a:spcBef>
              <a:buClr>
                <a:prstClr val="black"/>
              </a:buClr>
              <a:buSzPct val="95000"/>
              <a:defRPr/>
            </a:pPr>
            <a:endParaRPr lang="en-AU" dirty="0">
              <a:solidFill>
                <a:schemeClr val="bg1"/>
              </a:solidFill>
              <a:cs typeface="Arial" pitchFamily="34" charset="0"/>
            </a:endParaRPr>
          </a:p>
          <a:p>
            <a:pPr marL="914400" marR="45720" lvl="1" indent="-457200">
              <a:spcBef>
                <a:spcPct val="20000"/>
              </a:spcBef>
              <a:buClr>
                <a:prstClr val="black"/>
              </a:buClr>
              <a:buSzPct val="95000"/>
              <a:defRPr/>
            </a:pPr>
            <a:endParaRPr lang="en-AU" dirty="0">
              <a:solidFill>
                <a:schemeClr val="bg1"/>
              </a:solidFill>
              <a:cs typeface="Arial" pitchFamily="34" charset="0"/>
            </a:endParaRPr>
          </a:p>
          <a:p>
            <a:pPr marL="914400" marR="45720" lvl="1" indent="-457200">
              <a:spcBef>
                <a:spcPct val="20000"/>
              </a:spcBef>
              <a:buClr>
                <a:prstClr val="black"/>
              </a:buClr>
              <a:buSzPct val="95000"/>
              <a:buFontTx/>
              <a:buChar char="-"/>
              <a:defRPr/>
            </a:pPr>
            <a:endParaRPr lang="en-AU" dirty="0">
              <a:solidFill>
                <a:schemeClr val="bg1"/>
              </a:solidFill>
              <a:cs typeface="Arial" pitchFamily="34" charset="0"/>
            </a:endParaRPr>
          </a:p>
          <a:p>
            <a:pPr marL="457200" marR="45720" indent="-457200">
              <a:spcBef>
                <a:spcPct val="20000"/>
              </a:spcBef>
              <a:buClr>
                <a:prstClr val="black"/>
              </a:buClr>
              <a:buSzPct val="95000"/>
              <a:defRPr/>
            </a:pPr>
            <a:r>
              <a:rPr lang="en-AU" dirty="0">
                <a:solidFill>
                  <a:schemeClr val="bg1"/>
                </a:solidFill>
                <a:cs typeface="Arial" pitchFamily="34" charset="0"/>
              </a:rPr>
              <a:t>	 </a:t>
            </a:r>
          </a:p>
          <a:p>
            <a:pPr marR="45720">
              <a:spcBef>
                <a:spcPct val="20000"/>
              </a:spcBef>
              <a:buClr>
                <a:prstClr val="black"/>
              </a:buClr>
              <a:buSzPct val="95000"/>
              <a:buFont typeface="Arial" pitchFamily="34" charset="0"/>
              <a:buChar char="•"/>
              <a:defRPr/>
            </a:pPr>
            <a:endParaRPr lang="en-AU" dirty="0">
              <a:solidFill>
                <a:schemeClr val="bg1"/>
              </a:solidFill>
              <a:cs typeface="Arial" pitchFamily="34" charset="0"/>
            </a:endParaRPr>
          </a:p>
          <a:p>
            <a:pPr marR="45720">
              <a:spcBef>
                <a:spcPct val="20000"/>
              </a:spcBef>
              <a:buClr>
                <a:prstClr val="black"/>
              </a:buClr>
              <a:buSzPct val="95000"/>
              <a:buFont typeface="Arial" pitchFamily="34" charset="0"/>
              <a:buChar char="•"/>
              <a:defRPr/>
            </a:pPr>
            <a:endParaRPr lang="en-AU" dirty="0">
              <a:solidFill>
                <a:schemeClr val="bg1"/>
              </a:solidFill>
              <a:cs typeface="Arial" pitchFamily="34" charset="0"/>
            </a:endParaRPr>
          </a:p>
        </p:txBody>
      </p:sp>
      <p:cxnSp>
        <p:nvCxnSpPr>
          <p:cNvPr id="6" name="Straight Connector 5"/>
          <p:cNvCxnSpPr/>
          <p:nvPr/>
        </p:nvCxnSpPr>
        <p:spPr>
          <a:xfrm>
            <a:off x="7020272" y="692696"/>
            <a:ext cx="0" cy="2880320"/>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245368" y="2308810"/>
            <a:ext cx="998478" cy="400110"/>
          </a:xfrm>
          <a:prstGeom prst="rect">
            <a:avLst/>
          </a:prstGeom>
          <a:noFill/>
        </p:spPr>
        <p:txBody>
          <a:bodyPr wrap="square" rtlCol="0">
            <a:spAutoFit/>
          </a:bodyPr>
          <a:lstStyle/>
          <a:p>
            <a:r>
              <a:rPr lang="en-AU" sz="2000" dirty="0" smtClean="0">
                <a:solidFill>
                  <a:schemeClr val="bg1"/>
                </a:solidFill>
              </a:rPr>
              <a:t>239 g</a:t>
            </a:r>
            <a:endParaRPr lang="en-AU" sz="2000" dirty="0">
              <a:solidFill>
                <a:schemeClr val="bg1"/>
              </a:solidFill>
            </a:endParaRPr>
          </a:p>
        </p:txBody>
      </p:sp>
      <p:sp>
        <p:nvSpPr>
          <p:cNvPr id="22" name="TextBox 21"/>
          <p:cNvSpPr txBox="1"/>
          <p:nvPr/>
        </p:nvSpPr>
        <p:spPr>
          <a:xfrm>
            <a:off x="6093802" y="2633783"/>
            <a:ext cx="710446" cy="400110"/>
          </a:xfrm>
          <a:prstGeom prst="rect">
            <a:avLst/>
          </a:prstGeom>
          <a:noFill/>
        </p:spPr>
        <p:txBody>
          <a:bodyPr wrap="square" rtlCol="0">
            <a:spAutoFit/>
          </a:bodyPr>
          <a:lstStyle/>
          <a:p>
            <a:r>
              <a:rPr lang="en-AU" sz="2000" dirty="0" smtClean="0">
                <a:solidFill>
                  <a:schemeClr val="bg1"/>
                </a:solidFill>
              </a:rPr>
              <a:t>2.7 g </a:t>
            </a:r>
            <a:endParaRPr lang="en-AU" sz="2000" dirty="0">
              <a:solidFill>
                <a:schemeClr val="bg1"/>
              </a:solidFill>
            </a:endParaRPr>
          </a:p>
        </p:txBody>
      </p:sp>
      <p:cxnSp>
        <p:nvCxnSpPr>
          <p:cNvPr id="17" name="Straight Connector 16"/>
          <p:cNvCxnSpPr/>
          <p:nvPr/>
        </p:nvCxnSpPr>
        <p:spPr>
          <a:xfrm>
            <a:off x="7020272" y="3933056"/>
            <a:ext cx="0" cy="2880320"/>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flipV="1">
            <a:off x="4860032" y="4509120"/>
            <a:ext cx="72000" cy="2880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Rectangle 23"/>
          <p:cNvSpPr/>
          <p:nvPr/>
        </p:nvSpPr>
        <p:spPr>
          <a:xfrm flipV="1">
            <a:off x="4845518" y="5229200"/>
            <a:ext cx="72000" cy="2880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v</a:t>
            </a:r>
            <a:endParaRPr lang="en-AU" dirty="0"/>
          </a:p>
        </p:txBody>
      </p:sp>
      <p:sp>
        <p:nvSpPr>
          <p:cNvPr id="25" name="Rectangle 24"/>
          <p:cNvSpPr/>
          <p:nvPr/>
        </p:nvSpPr>
        <p:spPr>
          <a:xfrm flipV="1">
            <a:off x="4845526" y="5949280"/>
            <a:ext cx="72000" cy="2880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ustDataLst>
      <p:tags r:id="rId2"/>
    </p:custDataLst>
    <p:extLst>
      <p:ext uri="{BB962C8B-B14F-4D97-AF65-F5344CB8AC3E}">
        <p14:creationId xmlns:p14="http://schemas.microsoft.com/office/powerpoint/2010/main" val="9165145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26" descr="G:\Acanthurid Pics\DSC_0199.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1544" y="-27384"/>
            <a:ext cx="9126112" cy="2016224"/>
          </a:xfrm>
          <a:prstGeom prst="rect">
            <a:avLst/>
          </a:prstGeom>
          <a:noFill/>
          <a:effectLst>
            <a:outerShdw blurRad="50800" dist="50800" dir="5400000" algn="ctr" rotWithShape="0">
              <a:srgbClr val="000000">
                <a:alpha val="12000"/>
              </a:srgbClr>
            </a:outerShdw>
          </a:effectLst>
          <a:extLst>
            <a:ext uri="{909E8E84-426E-40DD-AFC4-6F175D3DCCD1}">
              <a14:hiddenFill xmlns:a14="http://schemas.microsoft.com/office/drawing/2010/main">
                <a:solidFill>
                  <a:srgbClr val="FFFFFF"/>
                </a:solidFill>
              </a14:hiddenFill>
            </a:ext>
          </a:extLst>
        </p:spPr>
      </p:pic>
      <p:sp>
        <p:nvSpPr>
          <p:cNvPr id="31" name="Title 1"/>
          <p:cNvSpPr txBox="1">
            <a:spLocks/>
          </p:cNvSpPr>
          <p:nvPr/>
        </p:nvSpPr>
        <p:spPr>
          <a:xfrm>
            <a:off x="35496" y="-99392"/>
            <a:ext cx="7000924" cy="642918"/>
          </a:xfrm>
          <a:prstGeom prst="rect">
            <a:avLst/>
          </a:prstGeom>
        </p:spPr>
        <p:txBody>
          <a:bodyPr anchor="b">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AU" sz="2800" b="1" i="0" u="none" strike="noStrike" kern="0" cap="none" spc="0" normalizeH="0" baseline="0" noProof="0" dirty="0" smtClean="0">
                <a:ln>
                  <a:noFill/>
                </a:ln>
                <a:effectLst>
                  <a:outerShdw blurRad="50000" dist="30000" dir="5400000" algn="tl" rotWithShape="0">
                    <a:srgbClr val="000000">
                      <a:alpha val="30000"/>
                    </a:srgbClr>
                  </a:outerShdw>
                </a:effectLst>
                <a:uLnTx/>
                <a:uFillTx/>
                <a:latin typeface="+mj-lt"/>
                <a:ea typeface="+mj-ea"/>
                <a:cs typeface="Arial" pitchFamily="34" charset="0"/>
              </a:rPr>
              <a:t>Summary</a:t>
            </a:r>
            <a:endParaRPr kumimoji="0" lang="en-AU" sz="2800" b="1" i="0" u="none" strike="noStrike" kern="1200" cap="none" spc="0" normalizeH="0" baseline="0" noProof="0" dirty="0">
              <a:ln>
                <a:noFill/>
              </a:ln>
              <a:effectLst>
                <a:outerShdw blurRad="50000" dist="30000" dir="5400000" algn="tl" rotWithShape="0">
                  <a:srgbClr val="000000">
                    <a:alpha val="30000"/>
                  </a:srgbClr>
                </a:outerShdw>
              </a:effectLst>
              <a:uLnTx/>
              <a:uFillTx/>
              <a:latin typeface="+mj-lt"/>
              <a:ea typeface="+mj-ea"/>
              <a:cs typeface="Arial" pitchFamily="34" charset="0"/>
            </a:endParaRPr>
          </a:p>
        </p:txBody>
      </p:sp>
      <p:sp>
        <p:nvSpPr>
          <p:cNvPr id="2" name="TextBox 1"/>
          <p:cNvSpPr txBox="1"/>
          <p:nvPr/>
        </p:nvSpPr>
        <p:spPr>
          <a:xfrm>
            <a:off x="-108520" y="5603756"/>
            <a:ext cx="9433048" cy="1569660"/>
          </a:xfrm>
          <a:prstGeom prst="rect">
            <a:avLst/>
          </a:prstGeom>
          <a:noFill/>
        </p:spPr>
        <p:txBody>
          <a:bodyPr wrap="square" rtlCol="0">
            <a:spAutoFit/>
          </a:bodyPr>
          <a:lstStyle/>
          <a:p>
            <a:pPr marL="457200" indent="-457200">
              <a:buFont typeface="Wingdings"/>
              <a:buChar char="à"/>
            </a:pPr>
            <a:r>
              <a:rPr lang="en-AU" sz="2400" dirty="0">
                <a:solidFill>
                  <a:srgbClr val="00B0F0"/>
                </a:solidFill>
                <a:sym typeface="Wingdings" pitchFamily="2" charset="2"/>
              </a:rPr>
              <a:t>R</a:t>
            </a:r>
            <a:r>
              <a:rPr lang="en-AU" sz="2400" dirty="0" smtClean="0">
                <a:solidFill>
                  <a:srgbClr val="00B0F0"/>
                </a:solidFill>
                <a:sym typeface="Wingdings" pitchFamily="2" charset="2"/>
              </a:rPr>
              <a:t>econsider role of </a:t>
            </a:r>
            <a:r>
              <a:rPr lang="en-AU" sz="2400" i="1" dirty="0" err="1" smtClean="0">
                <a:solidFill>
                  <a:srgbClr val="00B0F0"/>
                </a:solidFill>
                <a:sym typeface="Wingdings" pitchFamily="2" charset="2"/>
              </a:rPr>
              <a:t>Ctenochaetus</a:t>
            </a:r>
            <a:r>
              <a:rPr lang="en-AU" sz="2400" i="1" dirty="0" smtClean="0">
                <a:solidFill>
                  <a:srgbClr val="00B0F0"/>
                </a:solidFill>
                <a:sym typeface="Wingdings" pitchFamily="2" charset="2"/>
              </a:rPr>
              <a:t> spp</a:t>
            </a:r>
            <a:r>
              <a:rPr lang="en-AU" sz="2400" dirty="0" smtClean="0">
                <a:solidFill>
                  <a:srgbClr val="00B0F0"/>
                </a:solidFill>
                <a:sym typeface="Wingdings" pitchFamily="2" charset="2"/>
              </a:rPr>
              <a:t>. in algal turf dynamics</a:t>
            </a:r>
          </a:p>
          <a:p>
            <a:pPr marL="457200" indent="-457200">
              <a:buFont typeface="Wingdings"/>
              <a:buChar char="à"/>
            </a:pPr>
            <a:endParaRPr lang="en-AU" sz="2400" dirty="0" smtClean="0">
              <a:solidFill>
                <a:srgbClr val="00B0F0"/>
              </a:solidFill>
              <a:sym typeface="Wingdings" pitchFamily="2" charset="2"/>
            </a:endParaRPr>
          </a:p>
          <a:p>
            <a:pPr marL="457200" indent="-457200">
              <a:buFont typeface="Wingdings"/>
              <a:buChar char="à"/>
            </a:pPr>
            <a:r>
              <a:rPr lang="en-AU" sz="2400" dirty="0" smtClean="0">
                <a:solidFill>
                  <a:srgbClr val="00B0F0"/>
                </a:solidFill>
                <a:sym typeface="Wingdings" pitchFamily="2" charset="2"/>
              </a:rPr>
              <a:t>Revaluate exclusion of </a:t>
            </a:r>
            <a:r>
              <a:rPr lang="en-AU" sz="2400" i="1" dirty="0" err="1" smtClean="0">
                <a:solidFill>
                  <a:srgbClr val="00B0F0"/>
                </a:solidFill>
                <a:sym typeface="Wingdings" pitchFamily="2" charset="2"/>
              </a:rPr>
              <a:t>Ctenochaetus</a:t>
            </a:r>
            <a:r>
              <a:rPr lang="en-AU" sz="2400" dirty="0" smtClean="0">
                <a:solidFill>
                  <a:srgbClr val="00B0F0"/>
                </a:solidFill>
                <a:sym typeface="Wingdings" pitchFamily="2" charset="2"/>
              </a:rPr>
              <a:t> from resilience monitoring</a:t>
            </a:r>
            <a:endParaRPr lang="en-AU" sz="2400" dirty="0">
              <a:solidFill>
                <a:srgbClr val="00B0F0"/>
              </a:solidFill>
              <a:sym typeface="Wingdings" pitchFamily="2" charset="2"/>
            </a:endParaRPr>
          </a:p>
          <a:p>
            <a:endParaRPr lang="en-AU" sz="2400" dirty="0" smtClean="0">
              <a:solidFill>
                <a:srgbClr val="00B0F0"/>
              </a:solidFill>
              <a:sym typeface="Wingdings" pitchFamily="2" charset="2"/>
            </a:endParaRPr>
          </a:p>
        </p:txBody>
      </p:sp>
      <p:sp>
        <p:nvSpPr>
          <p:cNvPr id="10" name="Subtitle 2"/>
          <p:cNvSpPr txBox="1">
            <a:spLocks/>
          </p:cNvSpPr>
          <p:nvPr/>
        </p:nvSpPr>
        <p:spPr>
          <a:xfrm>
            <a:off x="35496" y="2276872"/>
            <a:ext cx="9180512" cy="3024336"/>
          </a:xfrm>
          <a:prstGeom prst="rect">
            <a:avLst/>
          </a:prstGeom>
          <a:ln>
            <a:noFill/>
          </a:ln>
        </p:spPr>
        <p:txBody>
          <a:bodyPr vert="horz" lIns="0" rIns="18288" anchor="ctr">
            <a:noAutofit/>
          </a:bodyPr>
          <a:lstStyle/>
          <a:p>
            <a:pPr marL="342900" lvl="0" indent="-342900">
              <a:buFont typeface="Arial" pitchFamily="34" charset="0"/>
              <a:buChar char="•"/>
            </a:pPr>
            <a:r>
              <a:rPr lang="en-AU" sz="2400" dirty="0"/>
              <a:t>Most abundant surgeonfish species - </a:t>
            </a:r>
            <a:r>
              <a:rPr lang="en-AU" sz="2000" dirty="0"/>
              <a:t>detritivorous </a:t>
            </a:r>
            <a:r>
              <a:rPr lang="en-AU" sz="2000" i="1" dirty="0" err="1"/>
              <a:t>Ctenochaetus</a:t>
            </a:r>
            <a:r>
              <a:rPr lang="en-AU" sz="2000" i="1" dirty="0"/>
              <a:t> spp. </a:t>
            </a:r>
          </a:p>
          <a:p>
            <a:r>
              <a:rPr lang="en-AU" sz="2400" dirty="0"/>
              <a:t>	- previously thought to cause little damage to algal turfs</a:t>
            </a:r>
          </a:p>
          <a:p>
            <a:pPr lvl="0"/>
            <a:r>
              <a:rPr lang="en-AU" sz="2400" dirty="0"/>
              <a:t>	- capacity to remove significant quantities of algal </a:t>
            </a:r>
            <a:r>
              <a:rPr lang="en-AU" sz="2400" dirty="0" smtClean="0"/>
              <a:t>turfs</a:t>
            </a:r>
          </a:p>
          <a:p>
            <a:pPr lvl="0"/>
            <a:endParaRPr lang="en-AU" sz="2400" dirty="0"/>
          </a:p>
          <a:p>
            <a:pPr marL="342900" lvl="0" indent="-342900">
              <a:buFont typeface="Arial" pitchFamily="34" charset="0"/>
              <a:buChar char="•"/>
            </a:pPr>
            <a:r>
              <a:rPr lang="en-AU" sz="2400" dirty="0" smtClean="0"/>
              <a:t>Need to quantify </a:t>
            </a:r>
            <a:r>
              <a:rPr lang="en-AU" sz="2400" i="1" dirty="0" err="1" smtClean="0"/>
              <a:t>Ctenochaetus</a:t>
            </a:r>
            <a:r>
              <a:rPr lang="en-AU" sz="2400" i="1" dirty="0" smtClean="0"/>
              <a:t> </a:t>
            </a:r>
            <a:r>
              <a:rPr lang="en-AU" sz="2400" dirty="0" smtClean="0"/>
              <a:t>impact on algal turfs on the reef</a:t>
            </a:r>
          </a:p>
          <a:p>
            <a:pPr marL="342900" lvl="0" indent="-342900">
              <a:buFont typeface="Arial" pitchFamily="34" charset="0"/>
              <a:buChar char="•"/>
            </a:pPr>
            <a:endParaRPr lang="en-AU" sz="2400" dirty="0"/>
          </a:p>
          <a:p>
            <a:pPr lvl="2"/>
            <a:r>
              <a:rPr lang="en-AU" sz="2400" dirty="0" smtClean="0"/>
              <a:t>			</a:t>
            </a:r>
            <a:endParaRPr lang="en-AU" sz="2400" dirty="0" smtClean="0">
              <a:cs typeface="Arial" pitchFamily="34" charset="0"/>
            </a:endParaRPr>
          </a:p>
          <a:p>
            <a:pPr marR="45720">
              <a:spcBef>
                <a:spcPct val="20000"/>
              </a:spcBef>
              <a:buClr>
                <a:prstClr val="black"/>
              </a:buClr>
              <a:buSzPct val="95000"/>
              <a:buFont typeface="Arial" pitchFamily="34" charset="0"/>
              <a:buChar char="•"/>
              <a:defRPr/>
            </a:pPr>
            <a:endParaRPr lang="en-AU" sz="2400" dirty="0">
              <a:solidFill>
                <a:prstClr val="black"/>
              </a:solidFill>
              <a:cs typeface="Arial" pitchFamily="34" charset="0"/>
            </a:endParaRPr>
          </a:p>
        </p:txBody>
      </p:sp>
      <p:pic>
        <p:nvPicPr>
          <p:cNvPr id="9"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424820" y="4407508"/>
            <a:ext cx="2401864" cy="1196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69681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10">
                                            <p:txEl>
                                              <p:pRg st="0" end="0"/>
                                            </p:txEl>
                                          </p:spTgt>
                                        </p:tgtEl>
                                        <p:attrNameLst>
                                          <p:attrName>style.opacity</p:attrName>
                                        </p:attrNameLst>
                                      </p:cBhvr>
                                      <p:to>
                                        <p:strVal val="0.5"/>
                                      </p:to>
                                    </p:set>
                                    <p:animEffect filter="image" prLst="opacity: 0.5">
                                      <p:cBhvr rctx="IE">
                                        <p:cTn id="7" dur="indefinite"/>
                                        <p:tgtEl>
                                          <p:spTgt spid="10">
                                            <p:txEl>
                                              <p:pRg st="0" end="0"/>
                                            </p:txEl>
                                          </p:spTgt>
                                        </p:tgtEl>
                                      </p:cBhvr>
                                    </p:animEffect>
                                  </p:childTnLst>
                                </p:cTn>
                              </p:par>
                              <p:par>
                                <p:cTn id="8" presetID="9" presetClass="emph" presetSubtype="0" nodeType="withEffect">
                                  <p:stCondLst>
                                    <p:cond delay="0"/>
                                  </p:stCondLst>
                                  <p:childTnLst>
                                    <p:set>
                                      <p:cBhvr rctx="PPT">
                                        <p:cTn id="9" dur="indefinite"/>
                                        <p:tgtEl>
                                          <p:spTgt spid="10">
                                            <p:txEl>
                                              <p:pRg st="1" end="1"/>
                                            </p:txEl>
                                          </p:spTgt>
                                        </p:tgtEl>
                                        <p:attrNameLst>
                                          <p:attrName>style.opacity</p:attrName>
                                        </p:attrNameLst>
                                      </p:cBhvr>
                                      <p:to>
                                        <p:strVal val="0.5"/>
                                      </p:to>
                                    </p:set>
                                    <p:animEffect filter="image" prLst="opacity: 0.5">
                                      <p:cBhvr rctx="IE">
                                        <p:cTn id="10" dur="indefinite"/>
                                        <p:tgtEl>
                                          <p:spTgt spid="10">
                                            <p:txEl>
                                              <p:pRg st="1" end="1"/>
                                            </p:txEl>
                                          </p:spTgt>
                                        </p:tgtEl>
                                      </p:cBhvr>
                                    </p:animEffect>
                                  </p:childTnLst>
                                </p:cTn>
                              </p:par>
                              <p:par>
                                <p:cTn id="11" presetID="9" presetClass="emph" presetSubtype="0" nodeType="withEffect">
                                  <p:stCondLst>
                                    <p:cond delay="0"/>
                                  </p:stCondLst>
                                  <p:childTnLst>
                                    <p:set>
                                      <p:cBhvr rctx="PPT">
                                        <p:cTn id="12" dur="indefinite"/>
                                        <p:tgtEl>
                                          <p:spTgt spid="10">
                                            <p:txEl>
                                              <p:pRg st="2" end="2"/>
                                            </p:txEl>
                                          </p:spTgt>
                                        </p:tgtEl>
                                        <p:attrNameLst>
                                          <p:attrName>style.opacity</p:attrName>
                                        </p:attrNameLst>
                                      </p:cBhvr>
                                      <p:to>
                                        <p:strVal val="0.5"/>
                                      </p:to>
                                    </p:set>
                                    <p:animEffect filter="image" prLst="opacity: 0.5">
                                      <p:cBhvr rctx="IE">
                                        <p:cTn id="13" dur="indefinite"/>
                                        <p:tgtEl>
                                          <p:spTgt spid="1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9" presetClass="emph" presetSubtype="0" nodeType="clickEffect">
                                  <p:stCondLst>
                                    <p:cond delay="0"/>
                                  </p:stCondLst>
                                  <p:childTnLst>
                                    <p:set>
                                      <p:cBhvr rctx="PPT">
                                        <p:cTn id="21" dur="indefinite"/>
                                        <p:tgtEl>
                                          <p:spTgt spid="10">
                                            <p:txEl>
                                              <p:pRg st="4" end="4"/>
                                            </p:txEl>
                                          </p:spTgt>
                                        </p:tgtEl>
                                        <p:attrNameLst>
                                          <p:attrName>style.opacity</p:attrName>
                                        </p:attrNameLst>
                                      </p:cBhvr>
                                      <p:to>
                                        <p:strVal val="0.5"/>
                                      </p:to>
                                    </p:set>
                                    <p:animEffect filter="image" prLst="opacity: 0.5">
                                      <p:cBhvr rctx="IE">
                                        <p:cTn id="22" dur="indefinite"/>
                                        <p:tgtEl>
                                          <p:spTgt spid="1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6" descr="G:\Acanthurid Pics\DSC_0199.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030" y="-27384"/>
            <a:ext cx="9126112" cy="2177142"/>
          </a:xfrm>
          <a:prstGeom prst="rect">
            <a:avLst/>
          </a:prstGeom>
          <a:noFill/>
          <a:effectLst>
            <a:outerShdw blurRad="50800" dist="50800" dir="5400000" algn="ctr" rotWithShape="0">
              <a:srgbClr val="000000">
                <a:alpha val="12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6512" y="1570722"/>
            <a:ext cx="9649072" cy="5170646"/>
          </a:xfrm>
          <a:prstGeom prst="rect">
            <a:avLst/>
          </a:prstGeom>
          <a:noFill/>
        </p:spPr>
        <p:txBody>
          <a:bodyPr wrap="square" rtlCol="0">
            <a:spAutoFit/>
          </a:bodyPr>
          <a:lstStyle/>
          <a:p>
            <a:pPr>
              <a:buNone/>
            </a:pPr>
            <a:endParaRPr lang="en-AU" sz="2200" dirty="0" smtClean="0"/>
          </a:p>
          <a:p>
            <a:pPr>
              <a:buNone/>
            </a:pPr>
            <a:endParaRPr lang="en-AU" sz="2200" b="1" dirty="0"/>
          </a:p>
          <a:p>
            <a:pPr>
              <a:buNone/>
            </a:pPr>
            <a:r>
              <a:rPr lang="en-AU" sz="2200" b="1" dirty="0" smtClean="0"/>
              <a:t>Volunteers: </a:t>
            </a:r>
            <a:r>
              <a:rPr lang="en-AU" sz="2200" dirty="0" smtClean="0"/>
              <a:t>Julia Lawson, YY Chang, </a:t>
            </a:r>
            <a:r>
              <a:rPr lang="en-AU" sz="2200" dirty="0" smtClean="0"/>
              <a:t>Chris </a:t>
            </a:r>
            <a:r>
              <a:rPr lang="en-AU" sz="2200" dirty="0" smtClean="0"/>
              <a:t>Doropoulos, George Roff, Mark Priest</a:t>
            </a:r>
          </a:p>
          <a:p>
            <a:pPr>
              <a:buNone/>
            </a:pPr>
            <a:endParaRPr lang="en-AU" sz="2200" dirty="0"/>
          </a:p>
          <a:p>
            <a:pPr>
              <a:buNone/>
            </a:pPr>
            <a:r>
              <a:rPr lang="en-AU" sz="2200" b="1" dirty="0" smtClean="0"/>
              <a:t>Heron Island Research Station Staff</a:t>
            </a:r>
          </a:p>
          <a:p>
            <a:pPr>
              <a:buNone/>
            </a:pPr>
            <a:endParaRPr lang="en-AU" sz="2200" b="1" dirty="0"/>
          </a:p>
          <a:p>
            <a:pPr>
              <a:buNone/>
            </a:pPr>
            <a:r>
              <a:rPr lang="en-AU" sz="2200" b="1" dirty="0" smtClean="0"/>
              <a:t>Marine Spatial Ecology Lab</a:t>
            </a:r>
          </a:p>
          <a:p>
            <a:pPr>
              <a:buNone/>
            </a:pPr>
            <a:endParaRPr lang="en-AU" sz="2200" b="1" dirty="0"/>
          </a:p>
          <a:p>
            <a:r>
              <a:rPr lang="en-AU" sz="2200" b="1" dirty="0"/>
              <a:t>ARC Laureate Fellowship Funding </a:t>
            </a:r>
            <a:r>
              <a:rPr lang="en-AU" sz="2200" b="1" dirty="0" smtClean="0"/>
              <a:t>(Peter </a:t>
            </a:r>
            <a:r>
              <a:rPr lang="en-AU" sz="2200" b="1" dirty="0"/>
              <a:t>Mumby</a:t>
            </a:r>
            <a:r>
              <a:rPr lang="en-AU" sz="2200" b="1" dirty="0" smtClean="0"/>
              <a:t>)</a:t>
            </a:r>
          </a:p>
          <a:p>
            <a:endParaRPr lang="en-AU" sz="2200" b="1" dirty="0"/>
          </a:p>
          <a:p>
            <a:pPr>
              <a:buNone/>
            </a:pPr>
            <a:r>
              <a:rPr lang="en-AU" sz="2200" b="1" dirty="0" smtClean="0"/>
              <a:t>Photo Credits: 	Mark </a:t>
            </a:r>
            <a:r>
              <a:rPr lang="en-AU" sz="2200" b="1" dirty="0" smtClean="0"/>
              <a:t>Priest, www.hawaiifishes.com</a:t>
            </a:r>
            <a:r>
              <a:rPr lang="en-AU" sz="2200" b="1" dirty="0" smtClean="0"/>
              <a:t>, </a:t>
            </a:r>
            <a:r>
              <a:rPr lang="en-AU" sz="2200" b="1" dirty="0" smtClean="0"/>
              <a:t>www.guamreeflife.com</a:t>
            </a:r>
            <a:endParaRPr lang="en-AU" sz="2200" b="1" dirty="0" smtClean="0"/>
          </a:p>
          <a:p>
            <a:pPr>
              <a:buNone/>
            </a:pPr>
            <a:endParaRPr lang="en-AU" sz="2200" b="1" dirty="0" smtClean="0"/>
          </a:p>
          <a:p>
            <a:pPr>
              <a:buNone/>
            </a:pPr>
            <a:endParaRPr lang="en-AU" sz="2200" b="1" dirty="0"/>
          </a:p>
          <a:p>
            <a:pPr>
              <a:buNone/>
            </a:pPr>
            <a:endParaRPr lang="en-AU" sz="2200" b="1" dirty="0" smtClean="0"/>
          </a:p>
          <a:p>
            <a:endParaRPr lang="en-AU" sz="2200" dirty="0"/>
          </a:p>
        </p:txBody>
      </p:sp>
      <p:pic>
        <p:nvPicPr>
          <p:cNvPr id="8" name="Picture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40151" y="3789040"/>
            <a:ext cx="2448273" cy="669463"/>
          </a:xfrm>
          <a:prstGeom prst="rect">
            <a:avLst/>
          </a:prstGeom>
          <a:noFill/>
          <a:ln w="9525">
            <a:noFill/>
            <a:miter lim="800000"/>
            <a:headEnd/>
            <a:tailEnd/>
          </a:ln>
        </p:spPr>
      </p:pic>
      <p:pic>
        <p:nvPicPr>
          <p:cNvPr id="9" name="Picture 1"/>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868144" y="2636912"/>
            <a:ext cx="2592288" cy="879245"/>
          </a:xfrm>
          <a:prstGeom prst="rect">
            <a:avLst/>
          </a:prstGeom>
          <a:noFill/>
          <a:ln w="9525">
            <a:noFill/>
            <a:miter lim="800000"/>
            <a:headEnd/>
            <a:tailEnd/>
          </a:ln>
        </p:spPr>
      </p:pic>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42973" y="-34889"/>
            <a:ext cx="3801235" cy="2184647"/>
          </a:xfrm>
          <a:prstGeom prst="rect">
            <a:avLst/>
          </a:prstGeom>
        </p:spPr>
      </p:pic>
      <p:sp>
        <p:nvSpPr>
          <p:cNvPr id="4" name="Rectangle 3"/>
          <p:cNvSpPr/>
          <p:nvPr/>
        </p:nvSpPr>
        <p:spPr>
          <a:xfrm>
            <a:off x="2838284" y="-27384"/>
            <a:ext cx="3533916" cy="584775"/>
          </a:xfrm>
          <a:prstGeom prst="rect">
            <a:avLst/>
          </a:prstGeom>
        </p:spPr>
        <p:txBody>
          <a:bodyPr wrap="none">
            <a:spAutoFit/>
          </a:bodyPr>
          <a:lstStyle/>
          <a:p>
            <a:r>
              <a:rPr lang="en-AU" sz="3200" b="1" dirty="0"/>
              <a:t>Acknowledgements</a:t>
            </a:r>
            <a:endParaRPr lang="en-AU" sz="3200" dirty="0"/>
          </a:p>
        </p:txBody>
      </p:sp>
      <p:sp>
        <p:nvSpPr>
          <p:cNvPr id="2" name="TextBox 1"/>
          <p:cNvSpPr txBox="1"/>
          <p:nvPr/>
        </p:nvSpPr>
        <p:spPr>
          <a:xfrm>
            <a:off x="179512" y="5489356"/>
            <a:ext cx="8953630" cy="1107996"/>
          </a:xfrm>
          <a:prstGeom prst="rect">
            <a:avLst/>
          </a:prstGeom>
          <a:noFill/>
        </p:spPr>
        <p:txBody>
          <a:bodyPr wrap="square" rtlCol="0">
            <a:spAutoFit/>
          </a:bodyPr>
          <a:lstStyle/>
          <a:p>
            <a:pPr algn="ctr"/>
            <a:r>
              <a:rPr lang="en-AU" sz="2200" b="1" dirty="0" err="1" smtClean="0">
                <a:solidFill>
                  <a:srgbClr val="00B0F0"/>
                </a:solidFill>
              </a:rPr>
              <a:t>Marshell</a:t>
            </a:r>
            <a:r>
              <a:rPr lang="en-AU" sz="2200" b="1" dirty="0" smtClean="0">
                <a:solidFill>
                  <a:srgbClr val="00B0F0"/>
                </a:solidFill>
              </a:rPr>
              <a:t>, A. Mumby, P.J. (2012) Revisiting the functional roles of the surgeonfish </a:t>
            </a:r>
            <a:r>
              <a:rPr lang="en-AU" sz="2200" b="1" i="1" dirty="0" smtClean="0">
                <a:solidFill>
                  <a:srgbClr val="00B0F0"/>
                </a:solidFill>
              </a:rPr>
              <a:t>Acanthurus nigrofuscus</a:t>
            </a:r>
            <a:r>
              <a:rPr lang="en-AU" sz="2200" b="1" dirty="0" smtClean="0">
                <a:solidFill>
                  <a:srgbClr val="00B0F0"/>
                </a:solidFill>
              </a:rPr>
              <a:t> and </a:t>
            </a:r>
            <a:r>
              <a:rPr lang="en-AU" sz="2200" b="1" i="1" dirty="0" err="1" smtClean="0">
                <a:solidFill>
                  <a:srgbClr val="00B0F0"/>
                </a:solidFill>
              </a:rPr>
              <a:t>Ctenochaetus</a:t>
            </a:r>
            <a:r>
              <a:rPr lang="en-AU" sz="2200" b="1" i="1" dirty="0" smtClean="0">
                <a:solidFill>
                  <a:srgbClr val="00B0F0"/>
                </a:solidFill>
              </a:rPr>
              <a:t> striatus. </a:t>
            </a:r>
          </a:p>
          <a:p>
            <a:pPr algn="ctr"/>
            <a:r>
              <a:rPr lang="en-AU" sz="2200" b="1" dirty="0" smtClean="0">
                <a:solidFill>
                  <a:srgbClr val="00B0F0"/>
                </a:solidFill>
              </a:rPr>
              <a:t>Online First,  Coral Reefs</a:t>
            </a:r>
            <a:endParaRPr lang="en-AU" sz="2200" b="1" dirty="0">
              <a:solidFill>
                <a:srgbClr val="00B0F0"/>
              </a:solidFill>
            </a:endParaRPr>
          </a:p>
        </p:txBody>
      </p:sp>
    </p:spTree>
    <p:extLst>
      <p:ext uri="{BB962C8B-B14F-4D97-AF65-F5344CB8AC3E}">
        <p14:creationId xmlns:p14="http://schemas.microsoft.com/office/powerpoint/2010/main" val="18672160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2077677166"/>
              </p:ext>
            </p:extLst>
          </p:nvPr>
        </p:nvGraphicFramePr>
        <p:xfrm>
          <a:off x="684423" y="1052736"/>
          <a:ext cx="3023481" cy="2520000"/>
        </p:xfrm>
        <a:graphic>
          <a:graphicData uri="http://schemas.openxmlformats.org/presentationml/2006/ole">
            <mc:AlternateContent xmlns:mc="http://schemas.openxmlformats.org/markup-compatibility/2006">
              <mc:Choice xmlns:v="urn:schemas-microsoft-com:vml" Requires="v">
                <p:oleObj spid="_x0000_s13850" name="SPW 11.0 Graph" r:id="rId4" imgW="5541840" imgH="4631400" progId="SigmaPlotGraphicObject.10">
                  <p:embed/>
                </p:oleObj>
              </mc:Choice>
              <mc:Fallback>
                <p:oleObj name="SPW 11.0 Graph" r:id="rId4" imgW="5541840" imgH="4631400" progId="SigmaPlotGraphicObject.10">
                  <p:embed/>
                  <p:pic>
                    <p:nvPicPr>
                      <p:cNvPr id="0" name=""/>
                      <p:cNvPicPr/>
                      <p:nvPr/>
                    </p:nvPicPr>
                    <p:blipFill>
                      <a:blip r:embed="rId5"/>
                      <a:stretch>
                        <a:fillRect/>
                      </a:stretch>
                    </p:blipFill>
                    <p:spPr>
                      <a:xfrm>
                        <a:off x="684423" y="1052736"/>
                        <a:ext cx="3023481" cy="2520000"/>
                      </a:xfrm>
                      <a:prstGeom prst="rect">
                        <a:avLst/>
                      </a:prstGeom>
                    </p:spPr>
                  </p:pic>
                </p:oleObj>
              </mc:Fallback>
            </mc:AlternateContent>
          </a:graphicData>
        </a:graphic>
      </p:graphicFrame>
      <p:sp>
        <p:nvSpPr>
          <p:cNvPr id="3" name="Subtitle 2"/>
          <p:cNvSpPr>
            <a:spLocks noGrp="1"/>
          </p:cNvSpPr>
          <p:nvPr>
            <p:ph type="subTitle" idx="1"/>
          </p:nvPr>
        </p:nvSpPr>
        <p:spPr>
          <a:xfrm>
            <a:off x="35496" y="-27384"/>
            <a:ext cx="9108504" cy="1440160"/>
          </a:xfrm>
        </p:spPr>
        <p:txBody>
          <a:bodyPr>
            <a:normAutofit/>
          </a:bodyPr>
          <a:lstStyle/>
          <a:p>
            <a:pPr marL="0" lvl="1" algn="l"/>
            <a:r>
              <a:rPr lang="en-AU" sz="3200" b="1" dirty="0" smtClean="0">
                <a:solidFill>
                  <a:srgbClr val="00B0F0"/>
                </a:solidFill>
              </a:rPr>
              <a:t>M</a:t>
            </a:r>
            <a:r>
              <a:rPr lang="en-AU" sz="3200" b="1" dirty="0" smtClean="0">
                <a:solidFill>
                  <a:srgbClr val="00B0F0"/>
                </a:solidFill>
                <a:sym typeface="Wingdings" pitchFamily="2" charset="2"/>
              </a:rPr>
              <a:t>ost abundant surgeonfish</a:t>
            </a:r>
            <a:endParaRPr lang="en-AU" sz="3200" b="1" dirty="0">
              <a:solidFill>
                <a:srgbClr val="00B0F0"/>
              </a:solidFill>
            </a:endParaRPr>
          </a:p>
          <a:p>
            <a:pPr algn="l"/>
            <a:endParaRPr lang="en-AU" b="1" dirty="0" smtClean="0">
              <a:solidFill>
                <a:srgbClr val="00B0F0"/>
              </a:solidFill>
            </a:endParaRPr>
          </a:p>
          <a:p>
            <a:pPr algn="l"/>
            <a:endParaRPr lang="en-AU" b="1" dirty="0" smtClean="0">
              <a:solidFill>
                <a:srgbClr val="00B0F0"/>
              </a:solidFill>
            </a:endParaRPr>
          </a:p>
        </p:txBody>
      </p:sp>
      <p:sp>
        <p:nvSpPr>
          <p:cNvPr id="6" name="TextBox 5"/>
          <p:cNvSpPr txBox="1"/>
          <p:nvPr/>
        </p:nvSpPr>
        <p:spPr>
          <a:xfrm>
            <a:off x="9150" y="548680"/>
            <a:ext cx="2448272" cy="830997"/>
          </a:xfrm>
          <a:prstGeom prst="rect">
            <a:avLst/>
          </a:prstGeom>
          <a:noFill/>
        </p:spPr>
        <p:txBody>
          <a:bodyPr wrap="square" rtlCol="0">
            <a:spAutoFit/>
          </a:bodyPr>
          <a:lstStyle/>
          <a:p>
            <a:r>
              <a:rPr lang="en-AU" sz="2400" b="1" dirty="0" smtClean="0"/>
              <a:t>Leeward Deep</a:t>
            </a:r>
          </a:p>
          <a:p>
            <a:endParaRPr lang="en-AU" sz="2400" b="1" dirty="0"/>
          </a:p>
        </p:txBody>
      </p:sp>
      <p:sp>
        <p:nvSpPr>
          <p:cNvPr id="12" name="TextBox 11"/>
          <p:cNvSpPr txBox="1"/>
          <p:nvPr/>
        </p:nvSpPr>
        <p:spPr>
          <a:xfrm>
            <a:off x="4665948" y="567289"/>
            <a:ext cx="2880320" cy="461665"/>
          </a:xfrm>
          <a:prstGeom prst="rect">
            <a:avLst/>
          </a:prstGeom>
          <a:noFill/>
        </p:spPr>
        <p:txBody>
          <a:bodyPr wrap="square" rtlCol="0">
            <a:spAutoFit/>
          </a:bodyPr>
          <a:lstStyle/>
          <a:p>
            <a:r>
              <a:rPr lang="en-AU" sz="2400" b="1" dirty="0" smtClean="0"/>
              <a:t>Leeward Shallow</a:t>
            </a:r>
            <a:endParaRPr lang="en-AU" sz="2400" b="1" dirty="0"/>
          </a:p>
        </p:txBody>
      </p:sp>
      <p:pic>
        <p:nvPicPr>
          <p:cNvPr id="13314" name="Picture 2" descr="Ctbin_u0.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207146" y="1096278"/>
            <a:ext cx="1428750" cy="8953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Object 8"/>
          <p:cNvGraphicFramePr>
            <a:graphicFrameLocks noChangeAspect="1"/>
          </p:cNvGraphicFramePr>
          <p:nvPr>
            <p:extLst>
              <p:ext uri="{D42A27DB-BD31-4B8C-83A1-F6EECF244321}">
                <p14:modId xmlns:p14="http://schemas.microsoft.com/office/powerpoint/2010/main" val="1854537791"/>
              </p:ext>
            </p:extLst>
          </p:nvPr>
        </p:nvGraphicFramePr>
        <p:xfrm>
          <a:off x="5076055" y="1028954"/>
          <a:ext cx="3024000" cy="2586931"/>
        </p:xfrm>
        <a:graphic>
          <a:graphicData uri="http://schemas.openxmlformats.org/presentationml/2006/ole">
            <mc:AlternateContent xmlns:mc="http://schemas.openxmlformats.org/markup-compatibility/2006">
              <mc:Choice xmlns:v="urn:schemas-microsoft-com:vml" Requires="v">
                <p:oleObj spid="_x0000_s13851" name="SPW 11.0 Graph" r:id="rId7" imgW="5541120" imgH="4752000" progId="SigmaPlotGraphicObject.10">
                  <p:embed/>
                </p:oleObj>
              </mc:Choice>
              <mc:Fallback>
                <p:oleObj name="SPW 11.0 Graph" r:id="rId7" imgW="5541120" imgH="4752000" progId="SigmaPlotGraphicObject.10">
                  <p:embed/>
                  <p:pic>
                    <p:nvPicPr>
                      <p:cNvPr id="0" name=""/>
                      <p:cNvPicPr/>
                      <p:nvPr/>
                    </p:nvPicPr>
                    <p:blipFill>
                      <a:blip r:embed="rId8"/>
                      <a:stretch>
                        <a:fillRect/>
                      </a:stretch>
                    </p:blipFill>
                    <p:spPr>
                      <a:xfrm>
                        <a:off x="5076055" y="1028954"/>
                        <a:ext cx="3024000" cy="2586931"/>
                      </a:xfrm>
                      <a:prstGeom prst="rect">
                        <a:avLst/>
                      </a:prstGeom>
                    </p:spPr>
                  </p:pic>
                </p:oleObj>
              </mc:Fallback>
            </mc:AlternateContent>
          </a:graphicData>
        </a:graphic>
      </p:graphicFrame>
      <p:pic>
        <p:nvPicPr>
          <p:cNvPr id="17" name="Picture 4"/>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6372200" y="1052736"/>
            <a:ext cx="1158710" cy="898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0" name="Object 9"/>
          <p:cNvGraphicFramePr>
            <a:graphicFrameLocks noChangeAspect="1"/>
          </p:cNvGraphicFramePr>
          <p:nvPr>
            <p:extLst>
              <p:ext uri="{D42A27DB-BD31-4B8C-83A1-F6EECF244321}">
                <p14:modId xmlns:p14="http://schemas.microsoft.com/office/powerpoint/2010/main" val="3084636105"/>
              </p:ext>
            </p:extLst>
          </p:nvPr>
        </p:nvGraphicFramePr>
        <p:xfrm>
          <a:off x="793182" y="4149360"/>
          <a:ext cx="2986730" cy="2520000"/>
        </p:xfrm>
        <a:graphic>
          <a:graphicData uri="http://schemas.openxmlformats.org/presentationml/2006/ole">
            <mc:AlternateContent xmlns:mc="http://schemas.openxmlformats.org/markup-compatibility/2006">
              <mc:Choice xmlns:v="urn:schemas-microsoft-com:vml" Requires="v">
                <p:oleObj spid="_x0000_s13852" name="SPW 11.0 Graph" r:id="rId10" imgW="5541120" imgH="4687200" progId="SigmaPlotGraphicObject.10">
                  <p:embed/>
                </p:oleObj>
              </mc:Choice>
              <mc:Fallback>
                <p:oleObj name="SPW 11.0 Graph" r:id="rId10" imgW="5541120" imgH="4687200" progId="SigmaPlotGraphicObject.10">
                  <p:embed/>
                  <p:pic>
                    <p:nvPicPr>
                      <p:cNvPr id="0" name=""/>
                      <p:cNvPicPr/>
                      <p:nvPr/>
                    </p:nvPicPr>
                    <p:blipFill>
                      <a:blip r:embed="rId11"/>
                      <a:stretch>
                        <a:fillRect/>
                      </a:stretch>
                    </p:blipFill>
                    <p:spPr>
                      <a:xfrm>
                        <a:off x="793182" y="4149360"/>
                        <a:ext cx="2986730" cy="2520000"/>
                      </a:xfrm>
                      <a:prstGeom prst="rect">
                        <a:avLst/>
                      </a:prstGeom>
                    </p:spPr>
                  </p:pic>
                </p:oleObj>
              </mc:Fallback>
            </mc:AlternateContent>
          </a:graphicData>
        </a:graphic>
      </p:graphicFrame>
      <p:pic>
        <p:nvPicPr>
          <p:cNvPr id="18" name="Picture 2" descr="Ctbin_u0.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267110" y="4194592"/>
            <a:ext cx="1428750" cy="89535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161550" y="3606115"/>
            <a:ext cx="2448272" cy="830997"/>
          </a:xfrm>
          <a:prstGeom prst="rect">
            <a:avLst/>
          </a:prstGeom>
          <a:noFill/>
        </p:spPr>
        <p:txBody>
          <a:bodyPr wrap="square" rtlCol="0">
            <a:spAutoFit/>
          </a:bodyPr>
          <a:lstStyle/>
          <a:p>
            <a:r>
              <a:rPr lang="en-AU" sz="2400" b="1" dirty="0" smtClean="0"/>
              <a:t>Windward Deep</a:t>
            </a:r>
          </a:p>
          <a:p>
            <a:endParaRPr lang="en-AU" sz="2400" b="1" dirty="0"/>
          </a:p>
        </p:txBody>
      </p:sp>
      <p:sp>
        <p:nvSpPr>
          <p:cNvPr id="20" name="TextBox 19"/>
          <p:cNvSpPr txBox="1"/>
          <p:nvPr/>
        </p:nvSpPr>
        <p:spPr>
          <a:xfrm>
            <a:off x="4716016" y="3717032"/>
            <a:ext cx="3960440" cy="830997"/>
          </a:xfrm>
          <a:prstGeom prst="rect">
            <a:avLst/>
          </a:prstGeom>
          <a:noFill/>
        </p:spPr>
        <p:txBody>
          <a:bodyPr wrap="square" rtlCol="0">
            <a:spAutoFit/>
          </a:bodyPr>
          <a:lstStyle/>
          <a:p>
            <a:r>
              <a:rPr lang="en-AU" sz="2400" b="1" dirty="0" smtClean="0"/>
              <a:t>Windward Shallow</a:t>
            </a:r>
          </a:p>
          <a:p>
            <a:endParaRPr lang="en-AU" sz="2400" b="1" dirty="0"/>
          </a:p>
        </p:txBody>
      </p:sp>
      <p:graphicFrame>
        <p:nvGraphicFramePr>
          <p:cNvPr id="11" name="Object 10"/>
          <p:cNvGraphicFramePr>
            <a:graphicFrameLocks noChangeAspect="1"/>
          </p:cNvGraphicFramePr>
          <p:nvPr>
            <p:extLst>
              <p:ext uri="{D42A27DB-BD31-4B8C-83A1-F6EECF244321}">
                <p14:modId xmlns:p14="http://schemas.microsoft.com/office/powerpoint/2010/main" val="1207867356"/>
              </p:ext>
            </p:extLst>
          </p:nvPr>
        </p:nvGraphicFramePr>
        <p:xfrm>
          <a:off x="5118719" y="4206020"/>
          <a:ext cx="2981673" cy="2520000"/>
        </p:xfrm>
        <a:graphic>
          <a:graphicData uri="http://schemas.openxmlformats.org/presentationml/2006/ole">
            <mc:AlternateContent xmlns:mc="http://schemas.openxmlformats.org/markup-compatibility/2006">
              <mc:Choice xmlns:v="urn:schemas-microsoft-com:vml" Requires="v">
                <p:oleObj spid="_x0000_s13853" name="SPW 11.0 Graph" r:id="rId12" imgW="5541120" imgH="4694400" progId="SigmaPlotGraphicObject.10">
                  <p:embed/>
                </p:oleObj>
              </mc:Choice>
              <mc:Fallback>
                <p:oleObj name="SPW 11.0 Graph" r:id="rId12" imgW="5541120" imgH="4694400" progId="SigmaPlotGraphicObject.10">
                  <p:embed/>
                  <p:pic>
                    <p:nvPicPr>
                      <p:cNvPr id="0" name=""/>
                      <p:cNvPicPr/>
                      <p:nvPr/>
                    </p:nvPicPr>
                    <p:blipFill>
                      <a:blip r:embed="rId13"/>
                      <a:stretch>
                        <a:fillRect/>
                      </a:stretch>
                    </p:blipFill>
                    <p:spPr>
                      <a:xfrm>
                        <a:off x="5118719" y="4206020"/>
                        <a:ext cx="2981673" cy="2520000"/>
                      </a:xfrm>
                      <a:prstGeom prst="rect">
                        <a:avLst/>
                      </a:prstGeom>
                    </p:spPr>
                  </p:pic>
                </p:oleObj>
              </mc:Fallback>
            </mc:AlternateContent>
          </a:graphicData>
        </a:graphic>
      </p:graphicFrame>
      <p:pic>
        <p:nvPicPr>
          <p:cNvPr id="22" name="Picture 2"/>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7884368" y="4599580"/>
            <a:ext cx="1138492" cy="915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4"/>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6428175" y="4599580"/>
            <a:ext cx="1096153" cy="850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Down Arrow 23"/>
          <p:cNvSpPr/>
          <p:nvPr/>
        </p:nvSpPr>
        <p:spPr>
          <a:xfrm>
            <a:off x="3246828" y="4983502"/>
            <a:ext cx="200817" cy="3749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Down Arrow 24"/>
          <p:cNvSpPr/>
          <p:nvPr/>
        </p:nvSpPr>
        <p:spPr>
          <a:xfrm>
            <a:off x="3131840" y="1757956"/>
            <a:ext cx="200817" cy="3749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Down Arrow 25"/>
          <p:cNvSpPr/>
          <p:nvPr/>
        </p:nvSpPr>
        <p:spPr>
          <a:xfrm>
            <a:off x="7539535" y="1253900"/>
            <a:ext cx="200817" cy="3749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Down Arrow 26"/>
          <p:cNvSpPr/>
          <p:nvPr/>
        </p:nvSpPr>
        <p:spPr>
          <a:xfrm>
            <a:off x="7395519" y="5474252"/>
            <a:ext cx="200817" cy="3749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8773500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5.3|0.5|35.5|0.6"/>
</p:tagLst>
</file>

<file path=ppt/tags/tag2.xml><?xml version="1.0" encoding="utf-8"?>
<p:tagLst xmlns:a="http://schemas.openxmlformats.org/drawingml/2006/main" xmlns:r="http://schemas.openxmlformats.org/officeDocument/2006/relationships" xmlns:p="http://schemas.openxmlformats.org/presentationml/2006/main">
  <p:tag name="TIMING" val="|35.3|0.5|35.5|0.6"/>
</p:tagLst>
</file>

<file path=ppt/tags/tag3.xml><?xml version="1.0" encoding="utf-8"?>
<p:tagLst xmlns:a="http://schemas.openxmlformats.org/drawingml/2006/main" xmlns:r="http://schemas.openxmlformats.org/officeDocument/2006/relationships" xmlns:p="http://schemas.openxmlformats.org/presentationml/2006/main">
  <p:tag name="TIMING" val="|35.3|0.5|35.5|0.6"/>
</p:tagLst>
</file>

<file path=ppt/tags/tag4.xml><?xml version="1.0" encoding="utf-8"?>
<p:tagLst xmlns:a="http://schemas.openxmlformats.org/drawingml/2006/main" xmlns:r="http://schemas.openxmlformats.org/officeDocument/2006/relationships" xmlns:p="http://schemas.openxmlformats.org/presentationml/2006/main">
  <p:tag name="TIMING" val="|35.3|0.5|35.5|0.6"/>
</p:tagLst>
</file>

<file path=ppt/tags/tag5.xml><?xml version="1.0" encoding="utf-8"?>
<p:tagLst xmlns:a="http://schemas.openxmlformats.org/drawingml/2006/main" xmlns:r="http://schemas.openxmlformats.org/officeDocument/2006/relationships" xmlns:p="http://schemas.openxmlformats.org/presentationml/2006/main">
  <p:tag name="TIMING" val="|35.3|0.5|35.5|0.6"/>
</p:tagLst>
</file>

<file path=ppt/tags/tag6.xml><?xml version="1.0" encoding="utf-8"?>
<p:tagLst xmlns:a="http://schemas.openxmlformats.org/drawingml/2006/main" xmlns:r="http://schemas.openxmlformats.org/officeDocument/2006/relationships" xmlns:p="http://schemas.openxmlformats.org/presentationml/2006/main">
  <p:tag name="TIMING" val="|35.3|0.5|35.5|0.6"/>
</p:tagLst>
</file>

<file path=ppt/tags/tag7.xml><?xml version="1.0" encoding="utf-8"?>
<p:tagLst xmlns:a="http://schemas.openxmlformats.org/drawingml/2006/main" xmlns:r="http://schemas.openxmlformats.org/officeDocument/2006/relationships" xmlns:p="http://schemas.openxmlformats.org/presentationml/2006/main">
  <p:tag name="TIMING" val="|35.3|0.5|35.5|0.6"/>
</p:tagLst>
</file>

<file path=ppt/tags/tag8.xml><?xml version="1.0" encoding="utf-8"?>
<p:tagLst xmlns:a="http://schemas.openxmlformats.org/drawingml/2006/main" xmlns:r="http://schemas.openxmlformats.org/officeDocument/2006/relationships" xmlns:p="http://schemas.openxmlformats.org/presentationml/2006/main">
  <p:tag name="TIMING" val="|35.3|0.5|35.5|0.6"/>
</p:tagLst>
</file>

<file path=ppt/tags/tag9.xml><?xml version="1.0" encoding="utf-8"?>
<p:tagLst xmlns:a="http://schemas.openxmlformats.org/drawingml/2006/main" xmlns:r="http://schemas.openxmlformats.org/officeDocument/2006/relationships" xmlns:p="http://schemas.openxmlformats.org/presentationml/2006/main">
  <p:tag name="TIMING" val="|35.3|0.5|35.5|0.6"/>
</p:tagLst>
</file>

<file path=ppt/tags/tag10.xml><?xml version="1.0" encoding="utf-8"?>
<p:tagLst xmlns:a="http://schemas.openxmlformats.org/drawingml/2006/main" xmlns:r="http://schemas.openxmlformats.org/officeDocument/2006/relationships" xmlns:p="http://schemas.openxmlformats.org/presentationml/2006/main">
  <p:tag name="TIMING" val="|35.3|0.5|35.5|0.6"/>
</p:tagLst>
</file>

<file path=ppt/tags/tag11.xml><?xml version="1.0" encoding="utf-8"?>
<p:tagLst xmlns:a="http://schemas.openxmlformats.org/drawingml/2006/main" xmlns:r="http://schemas.openxmlformats.org/officeDocument/2006/relationships" xmlns:p="http://schemas.openxmlformats.org/presentationml/2006/main">
  <p:tag name="TIMING" val="|35.3|0.5|35.5|0.6"/>
</p:tagLst>
</file>

<file path=ppt/tags/tag12.xml><?xml version="1.0" encoding="utf-8"?>
<p:tagLst xmlns:a="http://schemas.openxmlformats.org/drawingml/2006/main" xmlns:r="http://schemas.openxmlformats.org/officeDocument/2006/relationships" xmlns:p="http://schemas.openxmlformats.org/presentationml/2006/main">
  <p:tag name="TIMING" val="|35.3|0.5|35.5|0.6"/>
</p:tagLst>
</file>

<file path=ppt/tags/tag13.xml><?xml version="1.0" encoding="utf-8"?>
<p:tagLst xmlns:a="http://schemas.openxmlformats.org/drawingml/2006/main" xmlns:r="http://schemas.openxmlformats.org/officeDocument/2006/relationships" xmlns:p="http://schemas.openxmlformats.org/presentationml/2006/main">
  <p:tag name="TIMING" val="|35.3|0.5|35.5|0.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3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18245</TotalTime>
  <Words>1436</Words>
  <Application>Microsoft Office PowerPoint</Application>
  <PresentationFormat>On-screen Show (4:3)</PresentationFormat>
  <Paragraphs>589</Paragraphs>
  <Slides>17</Slides>
  <Notes>16</Notes>
  <HiddenSlides>0</HiddenSlides>
  <MMClips>0</MMClips>
  <ScaleCrop>false</ScaleCrop>
  <HeadingPairs>
    <vt:vector size="6" baseType="variant">
      <vt:variant>
        <vt:lpstr>Theme</vt:lpstr>
      </vt:variant>
      <vt:variant>
        <vt:i4>5</vt:i4>
      </vt:variant>
      <vt:variant>
        <vt:lpstr>Embedded OLE Servers</vt:lpstr>
      </vt:variant>
      <vt:variant>
        <vt:i4>1</vt:i4>
      </vt:variant>
      <vt:variant>
        <vt:lpstr>Slide Titles</vt:lpstr>
      </vt:variant>
      <vt:variant>
        <vt:i4>17</vt:i4>
      </vt:variant>
    </vt:vector>
  </HeadingPairs>
  <TitlesOfParts>
    <vt:vector size="23" baseType="lpstr">
      <vt:lpstr>1_Flow</vt:lpstr>
      <vt:lpstr>3_Flow</vt:lpstr>
      <vt:lpstr>Office Theme</vt:lpstr>
      <vt:lpstr>4_Flow</vt:lpstr>
      <vt:lpstr>1_Office Theme</vt:lpstr>
      <vt:lpstr>SPW 11.0 Graph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Alyssa</dc:creator>
  <cp:lastModifiedBy>Alyssa</cp:lastModifiedBy>
  <cp:revision>491</cp:revision>
  <cp:lastPrinted>2011-08-26T09:29:32Z</cp:lastPrinted>
  <dcterms:created xsi:type="dcterms:W3CDTF">2011-03-27T00:00:44Z</dcterms:created>
  <dcterms:modified xsi:type="dcterms:W3CDTF">2012-07-08T03:40:02Z</dcterms:modified>
</cp:coreProperties>
</file>